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311" r:id="rId2"/>
    <p:sldId id="312" r:id="rId3"/>
    <p:sldId id="339" r:id="rId4"/>
    <p:sldId id="340" r:id="rId5"/>
    <p:sldId id="341" r:id="rId6"/>
    <p:sldId id="326" r:id="rId7"/>
    <p:sldId id="322" r:id="rId8"/>
    <p:sldId id="323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24" r:id="rId17"/>
    <p:sldId id="335" r:id="rId18"/>
    <p:sldId id="325" r:id="rId19"/>
    <p:sldId id="336" r:id="rId20"/>
    <p:sldId id="337" r:id="rId21"/>
    <p:sldId id="338" r:id="rId22"/>
    <p:sldId id="334" r:id="rId23"/>
    <p:sldId id="321" r:id="rId2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7">
          <p15:clr>
            <a:srgbClr val="A4A3A4"/>
          </p15:clr>
        </p15:guide>
        <p15:guide id="2" pos="29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none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none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TxStyle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none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3088" autoAdjust="0"/>
  </p:normalViewPr>
  <p:slideViewPr>
    <p:cSldViewPr snapToGrid="0">
      <p:cViewPr varScale="1">
        <p:scale>
          <a:sx n="108" d="100"/>
          <a:sy n="108" d="100"/>
        </p:scale>
        <p:origin x="2046" y="108"/>
      </p:cViewPr>
      <p:guideLst>
        <p:guide orient="horz" pos="2227"/>
        <p:guide pos="2902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3996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fld id="{65567EFA-8FB0-41FC-83AE-70F6B38269B1}" type="datetimeFigureOut">
              <a:rPr lang="ko-KR" altLang="en-US"/>
              <a:pPr/>
              <a:t>2018-08-03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fld id="{5CE5B5A6-3CE4-42BD-9AC1-6C8D00C98D24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24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56691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528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88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866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4571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339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999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306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822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26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90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4461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98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001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914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986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667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525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15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585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142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E5B5A6-3CE4-42BD-9AC1-6C8D00C98D2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232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6673215" y="20637"/>
            <a:ext cx="2451735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9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49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809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624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2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9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0427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99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220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21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4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0D193F-DCA9-4D39-AA90-7D92BF4C610F}" type="datetimeFigureOut">
              <a:rPr lang="ko-KR" altLang="en-US" smtClean="0"/>
              <a:t>2018-08-03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1E26E-88A6-490F-BB1D-19408BD5F7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15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1"/>
          <p:cNvGrpSpPr/>
          <p:nvPr userDrawn="1"/>
        </p:nvGrpSpPr>
        <p:grpSpPr>
          <a:xfrm>
            <a:off x="-1588" y="-4762"/>
            <a:ext cx="9162000" cy="642943"/>
            <a:chOff x="460858" y="194492"/>
            <a:chExt cx="8206930" cy="668344"/>
          </a:xfrm>
        </p:grpSpPr>
        <p:sp>
          <p:nvSpPr>
            <p:cNvPr id="8" name="직사각형 7"/>
            <p:cNvSpPr/>
            <p:nvPr userDrawn="1"/>
          </p:nvSpPr>
          <p:spPr>
            <a:xfrm rot="16200000">
              <a:off x="4518539" y="-3246358"/>
              <a:ext cx="55581" cy="8162808"/>
            </a:xfrm>
            <a:prstGeom prst="rect">
              <a:avLst/>
            </a:prstGeom>
            <a:gradFill>
              <a:gsLst>
                <a:gs pos="60000">
                  <a:srgbClr val="00B0F0"/>
                </a:gs>
                <a:gs pos="50000">
                  <a:srgbClr val="0070C0"/>
                </a:gs>
                <a:gs pos="47000">
                  <a:schemeClr val="tx2">
                    <a:lumMod val="75000"/>
                  </a:schemeClr>
                </a:gs>
                <a:gs pos="83000">
                  <a:srgbClr val="0070C0"/>
                </a:gs>
              </a:gsLst>
              <a:lin ang="54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477006" y="215362"/>
              <a:ext cx="8166226" cy="599624"/>
            </a:xfrm>
            <a:prstGeom prst="rect">
              <a:avLst/>
            </a:prstGeom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9600000" scaled="0"/>
            </a:gradFill>
            <a:ln w="15875" cap="rnd">
              <a:noFill/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자유형 9"/>
            <p:cNvSpPr/>
            <p:nvPr userDrawn="1"/>
          </p:nvSpPr>
          <p:spPr>
            <a:xfrm>
              <a:off x="460858" y="204825"/>
              <a:ext cx="8166876" cy="45719"/>
            </a:xfrm>
            <a:custGeom>
              <a:avLst/>
              <a:gdLst>
                <a:gd name="connsiteX0" fmla="*/ 0 w 8134502"/>
                <a:gd name="connsiteY0" fmla="*/ 0 h 0"/>
                <a:gd name="connsiteX1" fmla="*/ 8134502 w 8134502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34502">
                  <a:moveTo>
                    <a:pt x="0" y="0"/>
                  </a:moveTo>
                  <a:lnTo>
                    <a:pt x="8134502" y="0"/>
                  </a:lnTo>
                </a:path>
              </a:pathLst>
            </a:custGeom>
            <a:noFill/>
            <a:ln w="3175" cap="rnd">
              <a:gradFill>
                <a:gsLst>
                  <a:gs pos="100000">
                    <a:schemeClr val="bg1">
                      <a:lumMod val="85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3000000" scaled="0"/>
              </a:gra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자유형 10"/>
            <p:cNvSpPr/>
            <p:nvPr userDrawn="1"/>
          </p:nvSpPr>
          <p:spPr>
            <a:xfrm>
              <a:off x="467829" y="204824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 userDrawn="1"/>
          </p:nvSpPr>
          <p:spPr>
            <a:xfrm>
              <a:off x="8622069" y="194492"/>
              <a:ext cx="45719" cy="607553"/>
            </a:xfrm>
            <a:custGeom>
              <a:avLst/>
              <a:gdLst>
                <a:gd name="connsiteX0" fmla="*/ 0 w 0"/>
                <a:gd name="connsiteY0" fmla="*/ 0 h 637046"/>
                <a:gd name="connsiteX1" fmla="*/ 0 w 0"/>
                <a:gd name="connsiteY1" fmla="*/ 637046 h 637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37046">
                  <a:moveTo>
                    <a:pt x="0" y="0"/>
                  </a:moveTo>
                  <a:lnTo>
                    <a:pt x="0" y="637046"/>
                  </a:lnTo>
                </a:path>
              </a:pathLst>
            </a:custGeom>
            <a:noFill/>
            <a:ln w="6350" cap="rnd">
              <a:solidFill>
                <a:schemeClr val="bg1">
                  <a:lumMod val="85000"/>
                </a:schemeClr>
              </a:solidFill>
              <a:tailEnd type="none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/>
            <a:r>
              <a:rPr lang="ko-KR" altLang="en-US"/>
              <a:t>마스터 제목 스타일 편집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D193F-DCA9-4D39-AA90-7D92BF4C610F}" type="datetimeFigureOut">
              <a:rPr lang="ko-KR" altLang="en-US"/>
              <a:pPr/>
              <a:t>2018-08-03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1E26E-88A6-490F-BB1D-19408BD5F7BB}" type="slidenum">
              <a:rPr lang="ko-KR" altLang="en-US"/>
              <a:pPr/>
              <a:t>‹#›</a:t>
            </a:fld>
            <a:endParaRPr lang="ko-KR" altLang="en-US"/>
          </a:p>
        </p:txBody>
      </p:sp>
      <p:grpSp>
        <p:nvGrpSpPr>
          <p:cNvPr id="14" name="Group 7"/>
          <p:cNvGrpSpPr/>
          <p:nvPr userDrawn="1"/>
        </p:nvGrpSpPr>
        <p:grpSpPr>
          <a:xfrm>
            <a:off x="8815388" y="-4762"/>
            <a:ext cx="328612" cy="1109662"/>
            <a:chOff x="6033" y="5"/>
            <a:chExt cx="207" cy="699"/>
          </a:xfrm>
        </p:grpSpPr>
        <p:sp>
          <p:nvSpPr>
            <p:cNvPr id="15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6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18" name="Line 6"/>
          <p:cNvSpPr>
            <a:spLocks noChangeShapeType="1"/>
          </p:cNvSpPr>
          <p:nvPr userDrawn="1"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직사각형 18"/>
          <p:cNvSpPr/>
          <p:nvPr userDrawn="1"/>
        </p:nvSpPr>
        <p:spPr>
          <a:xfrm>
            <a:off x="6748938" y="37305"/>
            <a:ext cx="230400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ssets/51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자유형 24"/>
          <p:cNvSpPr/>
          <p:nvPr/>
        </p:nvSpPr>
        <p:spPr>
          <a:xfrm>
            <a:off x="670120" y="3270283"/>
            <a:ext cx="7879404" cy="0"/>
          </a:xfrm>
          <a:custGeom>
            <a:avLst/>
            <a:gdLst>
              <a:gd name="connsiteX0" fmla="*/ 0 w 7879404"/>
              <a:gd name="connsiteY0" fmla="*/ 0 h 0"/>
              <a:gd name="connsiteX1" fmla="*/ 7879404 w 787940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79404">
                <a:moveTo>
                  <a:pt x="0" y="0"/>
                </a:moveTo>
                <a:lnTo>
                  <a:pt x="7879404" y="0"/>
                </a:lnTo>
              </a:path>
            </a:pathLst>
          </a:custGeom>
          <a:noFill/>
          <a:ln w="31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31560" y="2546865"/>
            <a:ext cx="7737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altLang="ko-KR" sz="3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rPr>
              <a:t>6. </a:t>
            </a:r>
            <a:r>
              <a:rPr lang="ko-KR" altLang="en-US" sz="3200" kern="0" spc="-150" dirty="0" err="1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rPr>
              <a:t>아도이노</a:t>
            </a:r>
            <a:r>
              <a:rPr lang="ko-KR" altLang="en-US" sz="3200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rPr>
              <a:t> 센서 </a:t>
            </a:r>
            <a:r>
              <a:rPr lang="ko-KR" altLang="en-US" sz="3200" kern="0" spc="-150" dirty="0" smtClean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프로그래밍</a:t>
            </a:r>
            <a:endParaRPr lang="en-US" altLang="ko-KR" sz="3200" kern="0" spc="-150" dirty="0">
              <a:gradFill>
                <a:gsLst>
                  <a:gs pos="0">
                    <a:srgbClr val="1F497D">
                      <a:lumMod val="50000"/>
                    </a:srgbClr>
                  </a:gs>
                  <a:gs pos="100000">
                    <a:srgbClr val="004D86"/>
                  </a:gs>
                </a:gsLst>
                <a:lin ang="5400000" scaled="0"/>
              </a:gra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32567" y="5459298"/>
            <a:ext cx="4154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kern="0" spc="-40" dirty="0" smtClean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  <a:t>강사 </a:t>
            </a:r>
            <a:r>
              <a:rPr lang="en-US" altLang="ko-KR" sz="1600" kern="0" spc="-40" dirty="0" smtClean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  <a:t>: </a:t>
            </a:r>
            <a:r>
              <a:rPr lang="ko-KR" altLang="en-US" sz="1600" kern="0" spc="-40" dirty="0" smtClean="0">
                <a:gradFill>
                  <a:gsLst>
                    <a:gs pos="100000">
                      <a:prstClr val="black">
                        <a:lumMod val="85000"/>
                        <a:lumOff val="15000"/>
                      </a:prstClr>
                    </a:gs>
                    <a:gs pos="100000">
                      <a:srgbClr val="0070C0"/>
                    </a:gs>
                  </a:gsLst>
                  <a:lin ang="5400000" scaled="0"/>
                </a:gradFill>
                <a:latin typeface="-윤고딕330" pitchFamily="18" charset="-127"/>
                <a:ea typeface="-윤고딕330" pitchFamily="18" charset="-127"/>
              </a:rPr>
              <a:t>노태상</a:t>
            </a:r>
            <a:endParaRPr lang="ko-KR" altLang="en-US" sz="1600" kern="0" spc="-40" dirty="0">
              <a:gradFill>
                <a:gsLst>
                  <a:gs pos="100000">
                    <a:prstClr val="black">
                      <a:lumMod val="85000"/>
                      <a:lumOff val="15000"/>
                    </a:prstClr>
                  </a:gs>
                  <a:gs pos="100000">
                    <a:srgbClr val="0070C0"/>
                  </a:gs>
                </a:gsLst>
                <a:lin ang="5400000" scaled="0"/>
              </a:gradFill>
              <a:latin typeface="-윤고딕330" pitchFamily="18" charset="-127"/>
              <a:ea typeface="-윤고딕330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 rot="10800000">
            <a:off x="4490930" y="5936496"/>
            <a:ext cx="4586395" cy="84997"/>
            <a:chOff x="292231" y="179109"/>
            <a:chExt cx="4050387" cy="47288"/>
          </a:xfrm>
        </p:grpSpPr>
        <p:sp>
          <p:nvSpPr>
            <p:cNvPr id="24" name="직사각형 23"/>
            <p:cNvSpPr/>
            <p:nvPr/>
          </p:nvSpPr>
          <p:spPr>
            <a:xfrm>
              <a:off x="292231" y="179109"/>
              <a:ext cx="763571" cy="4571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113935" y="180678"/>
              <a:ext cx="763571" cy="4571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935639" y="179109"/>
              <a:ext cx="763571" cy="45719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57343" y="179109"/>
              <a:ext cx="763571" cy="457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579047" y="179109"/>
              <a:ext cx="763571" cy="4571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489545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기울기 센서로 </a:t>
            </a:r>
            <a:r>
              <a:rPr lang="en-US" altLang="ko-KR" sz="1400" dirty="0" smtClean="0">
                <a:latin typeface="+mn-ea"/>
              </a:rPr>
              <a:t>LED </a:t>
            </a:r>
            <a:r>
              <a:rPr lang="ko-KR" altLang="en-US" sz="1400" dirty="0" smtClean="0">
                <a:latin typeface="+mn-ea"/>
              </a:rPr>
              <a:t>켜기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77377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z="1400" smtClean="0"/>
              <a:t>10</a:t>
            </a:fld>
            <a:endParaRPr lang="ko-KR" altLang="en-US" sz="1400"/>
          </a:p>
        </p:txBody>
      </p:sp>
      <p:sp>
        <p:nvSpPr>
          <p:cNvPr id="16" name="Rectangle 12"/>
          <p:cNvSpPr/>
          <p:nvPr/>
        </p:nvSpPr>
        <p:spPr>
          <a:xfrm>
            <a:off x="5070972" y="2053704"/>
            <a:ext cx="3744416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LED = 2;</a:t>
            </a:r>
          </a:p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tilt = 12;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setup()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(LED,OUTPUT); // set digital 2 for LED output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(tilt, INPUT); // set digital 12 for tilt sensing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loop()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if(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digitalRead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(tilt) == HIGH)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{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(LED,HIGH);//light up led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}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else//otherwise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(LED,LOW);//turn off led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}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6436" y="4554820"/>
            <a:ext cx="3669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준비물</a:t>
            </a:r>
            <a:r>
              <a:rPr lang="en-US" altLang="ko-KR" sz="1200" dirty="0"/>
              <a:t>: </a:t>
            </a:r>
            <a:r>
              <a:rPr lang="en-US" sz="1200" dirty="0"/>
              <a:t>Uno R3, USB cable, </a:t>
            </a:r>
            <a:r>
              <a:rPr lang="ko-KR" altLang="en-US" sz="1200" dirty="0"/>
              <a:t>브레드보드</a:t>
            </a:r>
            <a:r>
              <a:rPr lang="en-US" sz="1200" dirty="0"/>
              <a:t>, </a:t>
            </a:r>
            <a:r>
              <a:rPr lang="ko-KR" altLang="en-US" sz="1200" dirty="0"/>
              <a:t>기울기 센서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ko-KR" altLang="en-US" sz="1200" dirty="0" smtClean="0"/>
              <a:t>빨간 </a:t>
            </a:r>
            <a:r>
              <a:rPr lang="en-US" sz="1200" dirty="0"/>
              <a:t>LED, 220Ohm, </a:t>
            </a:r>
            <a:r>
              <a:rPr lang="ko-KR" altLang="en-US" sz="1200" dirty="0"/>
              <a:t>점퍼선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246436" y="1440951"/>
            <a:ext cx="828092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센서가 기울어지면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가 꺼집니다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31" name="그림 3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" y="2053704"/>
            <a:ext cx="4679950" cy="24657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Picture 10" descr="http://www.engineersgarage.com/sites/default/files/imagecache/Original/wysiwyg_imageupload/4214/Mercury-Tilt-Switch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66" y="5080510"/>
            <a:ext cx="2425502" cy="121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/>
          <p:cNvSpPr txBox="1"/>
          <p:nvPr/>
        </p:nvSpPr>
        <p:spPr>
          <a:xfrm>
            <a:off x="2517585" y="6158160"/>
            <a:ext cx="1733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수은 기울기 센서 원리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473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초음파 거리 센서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0607" y="4698482"/>
            <a:ext cx="2791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준비물</a:t>
            </a:r>
            <a:r>
              <a:rPr lang="en-US" altLang="ko-KR" sz="1200" dirty="0"/>
              <a:t>: Uno R3, USB cable, </a:t>
            </a:r>
            <a:r>
              <a:rPr lang="ko-KR" altLang="en-US" sz="1200" dirty="0"/>
              <a:t>브레드보드</a:t>
            </a:r>
            <a:r>
              <a:rPr lang="en-US" altLang="ko-KR" sz="1200" dirty="0"/>
              <a:t>, </a:t>
            </a:r>
            <a:endParaRPr lang="en-US" altLang="ko-KR" sz="1200" dirty="0" smtClean="0"/>
          </a:p>
          <a:p>
            <a:r>
              <a:rPr lang="en-US" altLang="ko-KR" sz="1200" dirty="0" smtClean="0"/>
              <a:t>HC-SR04 </a:t>
            </a:r>
            <a:r>
              <a:rPr lang="ko-KR" altLang="en-US" sz="1200" dirty="0"/>
              <a:t>초음파 거리센서</a:t>
            </a:r>
            <a:r>
              <a:rPr lang="en-US" altLang="ko-KR" sz="1200" dirty="0"/>
              <a:t>, </a:t>
            </a:r>
            <a:r>
              <a:rPr lang="ko-KR" altLang="en-US" sz="1200" dirty="0"/>
              <a:t>점퍼선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44175" y="1233488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초음파를 이용하여 거리를 측정하며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시리얼모니터를 통해서 값을 확인할 수 있습니다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27" name="그림 4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07" y="1997478"/>
            <a:ext cx="4679950" cy="2679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730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초음파 거리 센서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5298" y="1117600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초음파를 이용하여 거리를 측정하며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시리얼모니터를 통해서 값을 확인할 수 있습니다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sz="1400" dirty="0">
              <a:latin typeface="+mn-ea"/>
            </a:endParaRPr>
          </a:p>
        </p:txBody>
      </p:sp>
      <p:sp>
        <p:nvSpPr>
          <p:cNvPr id="16" name="Rectangle 8"/>
          <p:cNvSpPr/>
          <p:nvPr/>
        </p:nvSpPr>
        <p:spPr>
          <a:xfrm>
            <a:off x="206319" y="1755800"/>
            <a:ext cx="4032448" cy="4896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const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TriggerPin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8;      //Trig pin</a:t>
            </a:r>
          </a:p>
          <a:p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const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EchoPin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9;         //Echo pin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long Duration = 0;</a:t>
            </a:r>
          </a:p>
          <a:p>
            <a:endParaRPr lang="en-US" sz="12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void setup(){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TriggerPin,OUTPUT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);//Trigger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is an output pin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EchoPin,INPUT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);      // Echo is an input pin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(9600);          // Serial Output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void loop(){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TriggerPin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LOW);                  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delayMicroseconds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(2);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TriggerPin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HIGH);   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Trigger pin to HIGH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delayMicroseconds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(10);             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10us high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TriggerPin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, LOW);    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Trigger pin to HIGH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Duration =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pulseIn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EchoPin,HIGH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); </a:t>
            </a:r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Waits for the echo pin to get high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returns the Duration in microseconds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long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Distance_mm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Distance(Duration);   </a:t>
            </a:r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Use function to calculate the distance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("Distance = ");             // Output to serial</a:t>
            </a:r>
          </a:p>
          <a:p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endParaRPr lang="en-US" sz="12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7" name="Rectangle 11"/>
          <p:cNvSpPr/>
          <p:nvPr/>
        </p:nvSpPr>
        <p:spPr>
          <a:xfrm>
            <a:off x="4443502" y="1755800"/>
            <a:ext cx="4032448" cy="48965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Distance_mm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(" mm");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delay(1000); 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Wait to do next measurement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long Distance(long time)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// Calculates the Distance in mm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// ((time)*(Speed of sound))/ toward and backward of object) * 10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long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DistanceCalc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; </a:t>
            </a:r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Calculation variable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DistanceCalc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((time /2.9) / 2);  </a:t>
            </a:r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Actual calculation in mm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//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DistanceCalc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= time / 74 / 2;        </a:t>
            </a:r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Actual calculation in inches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   return </a:t>
            </a:r>
            <a:r>
              <a:rPr lang="en-US" sz="1200" dirty="0" err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DistanceCalc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;                   </a:t>
            </a:r>
            <a:endParaRPr lang="en-US" sz="1200" dirty="0" smtClean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// return calculated value</a:t>
            </a:r>
          </a:p>
          <a:p>
            <a:r>
              <a:rPr lang="en-US" sz="1200" dirty="0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3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</a:t>
            </a:r>
            <a:r>
              <a:rPr lang="en-US" altLang="ko-KR" sz="1400" dirty="0" smtClean="0">
                <a:latin typeface="+mn-ea"/>
              </a:rPr>
              <a:t>PIR</a:t>
            </a:r>
            <a:r>
              <a:rPr lang="ko-KR" altLang="en-US" sz="1400" dirty="0" smtClean="0">
                <a:latin typeface="+mn-ea"/>
              </a:rPr>
              <a:t> 센서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952" y="1042345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PIR </a:t>
            </a:r>
            <a:r>
              <a:rPr lang="ko-KR" altLang="en-US" sz="1400" dirty="0" smtClean="0"/>
              <a:t>모션센서의 원리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프리넬 렌즈를 통해서 움직임을 감지하며</a:t>
            </a:r>
            <a:r>
              <a:rPr lang="en-US" altLang="ko-KR" sz="1400" dirty="0" smtClean="0"/>
              <a:t>,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감지하면 디지털 신호를 출력합니다</a:t>
            </a:r>
            <a:r>
              <a:rPr lang="en-US" altLang="ko-KR" sz="1400" dirty="0" smtClean="0"/>
              <a:t>. </a:t>
            </a:r>
            <a:endParaRPr lang="en-US" altLang="ko-KR" sz="1400" dirty="0" smtClean="0"/>
          </a:p>
        </p:txBody>
      </p:sp>
      <p:pic>
        <p:nvPicPr>
          <p:cNvPr id="28" name="Picture 9" descr="proximity_pirdiagram.jp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9" y="2101269"/>
            <a:ext cx="3649980" cy="33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10" descr="proximity_pyrosensor.gif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911" y="1885245"/>
            <a:ext cx="2482215" cy="1472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" name="Picture 11" descr="proximity_PIRbackLabeled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431" y="3541428"/>
            <a:ext cx="3841807" cy="314512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30"/>
          <p:cNvSpPr txBox="1"/>
          <p:nvPr/>
        </p:nvSpPr>
        <p:spPr>
          <a:xfrm>
            <a:off x="7200827" y="1885245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PIR </a:t>
            </a:r>
            <a:r>
              <a:rPr lang="ko-KR" altLang="en-US" sz="1200" dirty="0" smtClean="0"/>
              <a:t>센서 안의 </a:t>
            </a:r>
            <a:endParaRPr lang="en-US" altLang="ko-KR" sz="1200" dirty="0" smtClean="0"/>
          </a:p>
          <a:p>
            <a:r>
              <a:rPr lang="ko-KR" altLang="en-US" sz="1200" dirty="0" smtClean="0"/>
              <a:t>적외선 모듈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7464158" y="418950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PIR </a:t>
            </a:r>
            <a:r>
              <a:rPr lang="ko-KR" altLang="en-US" sz="1200" dirty="0" smtClean="0"/>
              <a:t>센서 뒷면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092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</a:t>
            </a:r>
            <a:r>
              <a:rPr lang="en-US" altLang="ko-KR" sz="1400" dirty="0" smtClean="0">
                <a:latin typeface="+mn-ea"/>
              </a:rPr>
              <a:t>PIR</a:t>
            </a:r>
            <a:r>
              <a:rPr lang="ko-KR" altLang="en-US" sz="1400" dirty="0" smtClean="0">
                <a:latin typeface="+mn-ea"/>
              </a:rPr>
              <a:t> 센서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6" name="Rectangle 12"/>
          <p:cNvSpPr/>
          <p:nvPr/>
        </p:nvSpPr>
        <p:spPr>
          <a:xfrm>
            <a:off x="5070972" y="2063212"/>
            <a:ext cx="3744416" cy="46085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13; // choose the pin for the LED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2; // choose the input pin (for PIR sensor)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pirState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LOW; // we start, assuming no motion detected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 // variable for reading the pin status</a:t>
            </a: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setup() {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OUTPUT); // declare LED as output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INPUT); // declare sensor as input</a:t>
            </a: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(9600);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loop(){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// read input value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HIGH) { // check if the input is HIGH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HIGH); // turn LED ON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pirState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LOW) {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we have just turned on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("Motion detected!");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We only want to print on the output change, not state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pirState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HIGH;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else {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ledPin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LOW); // turn LED OFF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pirState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HIGH){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we have just turned of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("Motion ended!");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We only want to print on the output change, not state</a:t>
            </a:r>
          </a:p>
          <a:p>
            <a:r>
              <a:rPr lang="en-US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pirState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LOW;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6319" y="5000931"/>
            <a:ext cx="3620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준비물</a:t>
            </a:r>
            <a:r>
              <a:rPr lang="en-US" altLang="ko-KR" sz="1200" dirty="0"/>
              <a:t>: Uno R3, USB cable, </a:t>
            </a:r>
            <a:r>
              <a:rPr lang="en-US" altLang="ko-KR" sz="1200" dirty="0" smtClean="0"/>
              <a:t>PIR </a:t>
            </a:r>
            <a:r>
              <a:rPr lang="ko-KR" altLang="en-US" sz="1200" dirty="0" smtClean="0"/>
              <a:t>모션센서</a:t>
            </a:r>
            <a:r>
              <a:rPr lang="en-US" altLang="ko-KR" sz="1200" dirty="0" smtClean="0"/>
              <a:t>, M-F </a:t>
            </a:r>
            <a:r>
              <a:rPr lang="ko-KR" altLang="en-US" sz="1200" dirty="0" smtClean="0"/>
              <a:t>케이블</a:t>
            </a:r>
            <a:endParaRPr 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117542" y="1070900"/>
            <a:ext cx="828092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움직임이 감지되면 내장된 </a:t>
            </a:r>
            <a:r>
              <a:rPr lang="en-US" altLang="ko-KR" sz="1400" dirty="0" smtClean="0"/>
              <a:t>LED</a:t>
            </a:r>
            <a:r>
              <a:rPr lang="ko-KR" altLang="en-US" sz="1400" dirty="0" smtClean="0"/>
              <a:t>를 점멸합니다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200" dirty="0"/>
              <a:t>Pyro-electric IR </a:t>
            </a:r>
            <a:r>
              <a:rPr lang="ko-KR" altLang="en-US" sz="1200" dirty="0"/>
              <a:t>모션센서는 우리가 주변에서 쉽게 볼 수 있는 센서입니다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아파트 현관</a:t>
            </a:r>
            <a:r>
              <a:rPr lang="en-US" altLang="ko-KR" sz="1200" dirty="0"/>
              <a:t>, </a:t>
            </a:r>
            <a:r>
              <a:rPr lang="ko-KR" altLang="en-US" sz="1200" dirty="0"/>
              <a:t>복도 현관에 사람이 지나가면 자동으로 등이 </a:t>
            </a:r>
            <a:r>
              <a:rPr lang="ko-KR" altLang="en-US" sz="1200" dirty="0" smtClean="0"/>
              <a:t>들어오는데 이것이 </a:t>
            </a:r>
            <a:r>
              <a:rPr lang="en-US" altLang="ko-KR" sz="1200" dirty="0"/>
              <a:t>IR(</a:t>
            </a:r>
            <a:r>
              <a:rPr lang="en-US" altLang="ko-KR" sz="1200" dirty="0" err="1"/>
              <a:t>InfraRed</a:t>
            </a:r>
            <a:r>
              <a:rPr lang="en-US" altLang="ko-KR" sz="1200" dirty="0"/>
              <a:t>, </a:t>
            </a:r>
            <a:r>
              <a:rPr lang="ko-KR" altLang="en-US" sz="1200" dirty="0"/>
              <a:t>적외선</a:t>
            </a:r>
            <a:r>
              <a:rPr lang="en-US" altLang="ko-KR" sz="1200" dirty="0"/>
              <a:t>) </a:t>
            </a:r>
            <a:r>
              <a:rPr lang="ko-KR" altLang="en-US" sz="1200" dirty="0"/>
              <a:t>을 이용한 모션감지 센서입니다</a:t>
            </a:r>
            <a:r>
              <a:rPr lang="en-US" altLang="ko-KR" sz="1200" dirty="0"/>
              <a:t>. </a:t>
            </a:r>
            <a:r>
              <a:rPr lang="ko-KR" altLang="en-US" sz="1200" dirty="0"/>
              <a:t>이 센서 앞에 사람이 지나가면 적외선의 변화가 생길 것이고 이걸로 사람이 지나갔다는 것을 감지하는 겁니다</a:t>
            </a:r>
            <a:r>
              <a:rPr lang="en-US" altLang="ko-KR" sz="1200" dirty="0"/>
              <a:t>. </a:t>
            </a:r>
            <a:r>
              <a:rPr lang="ko-KR" altLang="en-US" sz="1200" dirty="0"/>
              <a:t>모션센서라고 했지만 복잡한 몸의 동작을 감지하는 것이 아니라 사람이 지나갔다</a:t>
            </a:r>
            <a:r>
              <a:rPr lang="en-US" altLang="ko-KR" sz="1200" dirty="0"/>
              <a:t>.. </a:t>
            </a:r>
            <a:r>
              <a:rPr lang="ko-KR" altLang="en-US" sz="1200" dirty="0"/>
              <a:t>정도만을 </a:t>
            </a:r>
            <a:r>
              <a:rPr lang="ko-KR" altLang="en-US" sz="1200" dirty="0" smtClean="0"/>
              <a:t>감지합니다</a:t>
            </a:r>
            <a:endParaRPr lang="en-US" altLang="ko-KR" sz="1200" dirty="0"/>
          </a:p>
        </p:txBody>
      </p:sp>
      <p:pic>
        <p:nvPicPr>
          <p:cNvPr id="27" name="Picture 9" descr="http://postfiles8.naver.net/20131219_167/roboholic84_1387461084209kS2tR_GIF/FVGWYGLFYNTA30P.LARGE.gif?type=w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5" y="2309371"/>
            <a:ext cx="4572000" cy="270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267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근거리 센서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67687" y="1788170"/>
            <a:ext cx="3744416" cy="24482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signal = 4;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onoff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    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setup()   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(9600); 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loop()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onoff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(signal);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onoff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    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6319" y="5931633"/>
            <a:ext cx="4061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준비물</a:t>
            </a:r>
            <a:r>
              <a:rPr lang="en-US" altLang="ko-KR" sz="1400" dirty="0"/>
              <a:t>: Uno R3, USB cable, </a:t>
            </a:r>
            <a:r>
              <a:rPr lang="ko-KR" altLang="en-US" sz="1400" dirty="0"/>
              <a:t>브레드보드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ko-KR" altLang="en-US" sz="1400" dirty="0" smtClean="0"/>
              <a:t>빨강 </a:t>
            </a:r>
            <a:r>
              <a:rPr lang="ko-KR" altLang="en-US" sz="1400" dirty="0"/>
              <a:t>노랑 초록 </a:t>
            </a:r>
            <a:r>
              <a:rPr lang="en-US" altLang="ko-KR" sz="1400" dirty="0"/>
              <a:t>LED, 220Ohm </a:t>
            </a:r>
            <a:r>
              <a:rPr lang="ko-KR" altLang="en-US" sz="1400" dirty="0"/>
              <a:t>저항 </a:t>
            </a:r>
            <a:r>
              <a:rPr lang="en-US" altLang="ko-KR" sz="1400" dirty="0"/>
              <a:t>(3</a:t>
            </a:r>
            <a:r>
              <a:rPr lang="ko-KR" altLang="en-US" sz="1400" dirty="0"/>
              <a:t>개</a:t>
            </a:r>
            <a:r>
              <a:rPr lang="en-US" altLang="ko-KR" sz="1400" dirty="0"/>
              <a:t>), </a:t>
            </a:r>
            <a:r>
              <a:rPr lang="ko-KR" altLang="en-US" sz="1400" dirty="0"/>
              <a:t>점퍼선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228272" y="115268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/>
              <a:t>센서를 손가락으로 막으면 값이 </a:t>
            </a:r>
            <a:r>
              <a:rPr lang="en-US" altLang="ko-KR" sz="1400" b="1" dirty="0" smtClean="0"/>
              <a:t>1</a:t>
            </a:r>
            <a:r>
              <a:rPr lang="ko-KR" altLang="en-US" sz="1400" b="1" dirty="0" smtClean="0"/>
              <a:t>로 변하며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막지 않으면 </a:t>
            </a:r>
            <a:r>
              <a:rPr lang="en-US" altLang="ko-KR" sz="1400" b="1" dirty="0" smtClean="0"/>
              <a:t>0</a:t>
            </a:r>
            <a:r>
              <a:rPr lang="ko-KR" altLang="en-US" sz="1400" b="1" dirty="0" smtClean="0"/>
              <a:t>으로 출력된다</a:t>
            </a:r>
            <a:r>
              <a:rPr lang="en-US" altLang="ko-KR" sz="1400" b="1" dirty="0" smtClean="0"/>
              <a:t>.</a:t>
            </a:r>
            <a:endParaRPr lang="en-US" sz="1400" b="1" dirty="0"/>
          </a:p>
        </p:txBody>
      </p:sp>
      <p:pic>
        <p:nvPicPr>
          <p:cNvPr id="25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0" y="1788170"/>
            <a:ext cx="3599815" cy="3909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99" descr="http://elf.cs.pub.ro/pm/wiki/_media/prj2010/dtudose/qrd1114.g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720" y="4328235"/>
            <a:ext cx="2380615" cy="207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TextBox 28"/>
          <p:cNvSpPr txBox="1"/>
          <p:nvPr/>
        </p:nvSpPr>
        <p:spPr>
          <a:xfrm>
            <a:off x="6564976" y="4321035"/>
            <a:ext cx="25263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적외선 발신기에서 전송된 </a:t>
            </a:r>
            <a:endParaRPr lang="en-US" altLang="ko-KR" sz="1200" dirty="0" smtClean="0"/>
          </a:p>
          <a:p>
            <a:r>
              <a:rPr lang="ko-KR" altLang="en-US" sz="1200" dirty="0" smtClean="0"/>
              <a:t>적외선이 사물에 의해서 </a:t>
            </a:r>
            <a:endParaRPr lang="en-US" altLang="ko-KR" sz="1200" dirty="0" smtClean="0"/>
          </a:p>
          <a:p>
            <a:r>
              <a:rPr lang="ko-KR" altLang="en-US" sz="1200" dirty="0" smtClean="0"/>
              <a:t>반사되며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이를 포토 트렌지스터가 값을 읽는다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ko-KR" altLang="en-US" sz="1200" dirty="0" smtClean="0"/>
              <a:t>약 </a:t>
            </a:r>
            <a:r>
              <a:rPr lang="en-US" altLang="ko-KR" sz="1200" dirty="0" smtClean="0"/>
              <a:t>0~3cm </a:t>
            </a:r>
            <a:r>
              <a:rPr lang="ko-KR" altLang="en-US" sz="1200" dirty="0" smtClean="0"/>
              <a:t>안에서 감지가 가능</a:t>
            </a:r>
            <a:endParaRPr lang="en-US" altLang="ko-KR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37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 내용입니다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6319" y="1233488"/>
            <a:ext cx="6771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아날로그 센서는 케이블이 </a:t>
            </a:r>
            <a:r>
              <a:rPr lang="ko-KR" altLang="en-US" sz="1400" dirty="0" err="1" smtClean="0"/>
              <a:t>파랑색</a:t>
            </a:r>
            <a:r>
              <a:rPr lang="ko-KR" altLang="en-US" sz="1400" dirty="0" smtClean="0"/>
              <a:t> 선으로 표시되어 있습니다</a:t>
            </a:r>
            <a:r>
              <a:rPr lang="en-US" altLang="ko-KR" sz="1400" dirty="0" smtClean="0"/>
              <a:t>.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372864" y="1909934"/>
            <a:ext cx="5760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2864" y="2269974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52050" y="1725268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GND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52783" y="2099603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VCC </a:t>
            </a:r>
            <a:r>
              <a:rPr lang="ko-KR" altLang="en-US" sz="1400" smtClean="0"/>
              <a:t>또는 </a:t>
            </a:r>
            <a:r>
              <a:rPr lang="en-US" altLang="ko-KR" sz="1400" dirty="0" smtClean="0"/>
              <a:t>5V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6318" y="3187816"/>
            <a:ext cx="860907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아날로그 부품은 아날로그 핀에 연결합니다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/>
              <a:t>아날로그 </a:t>
            </a:r>
            <a:r>
              <a:rPr lang="ko-KR" altLang="en-US" sz="1400" dirty="0" smtClean="0"/>
              <a:t>핀에는 </a:t>
            </a:r>
            <a:r>
              <a:rPr lang="en-US" altLang="ko-KR" sz="1400" dirty="0" smtClean="0"/>
              <a:t>0</a:t>
            </a:r>
            <a:r>
              <a:rPr lang="ko-KR" altLang="en-US" sz="1400" dirty="0"/>
              <a:t>번 </a:t>
            </a:r>
            <a:r>
              <a:rPr lang="en-US" altLang="ko-KR" sz="1400" dirty="0"/>
              <a:t>~ 5</a:t>
            </a:r>
            <a:r>
              <a:rPr lang="ko-KR" altLang="en-US" sz="1400" dirty="0"/>
              <a:t>번 </a:t>
            </a:r>
            <a:r>
              <a:rPr lang="ko-KR" altLang="en-US" sz="1400" dirty="0" smtClean="0"/>
              <a:t>까지 번호가 </a:t>
            </a:r>
            <a:r>
              <a:rPr lang="ko-KR" altLang="en-US" sz="1400" dirty="0"/>
              <a:t>표시되어 있습니다</a:t>
            </a:r>
            <a:r>
              <a:rPr lang="en-US" altLang="ko-KR" sz="1400" dirty="0" smtClean="0"/>
              <a:t>. (</a:t>
            </a:r>
            <a:r>
              <a:rPr lang="en-US" altLang="ko-KR" sz="1400" dirty="0"/>
              <a:t>A0 ~ A5)</a:t>
            </a:r>
          </a:p>
          <a:p>
            <a:endParaRPr lang="en-US" altLang="ko-KR" sz="1400" dirty="0"/>
          </a:p>
          <a:p>
            <a:r>
              <a:rPr lang="ko-KR" altLang="en-US" sz="1400" dirty="0"/>
              <a:t>아날로그 핀에 부품을 </a:t>
            </a:r>
            <a:r>
              <a:rPr lang="ko-KR" altLang="en-US" sz="1400" dirty="0" smtClean="0"/>
              <a:t>연결할 때에는 </a:t>
            </a:r>
            <a:r>
              <a:rPr lang="ko-KR" altLang="en-US" sz="1400" dirty="0"/>
              <a:t>핀 번호를 </a:t>
            </a:r>
            <a:r>
              <a:rPr lang="ko-KR" altLang="en-US" sz="1400" dirty="0" smtClean="0"/>
              <a:t>확인해야 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아날로그 핀에 부품들을</a:t>
            </a:r>
            <a:r>
              <a:rPr lang="en-US" altLang="ko-KR" sz="1400" dirty="0"/>
              <a:t> </a:t>
            </a:r>
            <a:r>
              <a:rPr lang="ko-KR" altLang="en-US" sz="1400" dirty="0"/>
              <a:t>연결할 </a:t>
            </a:r>
            <a:r>
              <a:rPr lang="ko-KR" altLang="en-US" sz="1400" dirty="0" smtClean="0"/>
              <a:t>때에는 </a:t>
            </a:r>
            <a:r>
              <a:rPr lang="en-US" altLang="ko-KR" sz="1400" dirty="0" smtClean="0"/>
              <a:t>0</a:t>
            </a:r>
            <a:r>
              <a:rPr lang="ko-KR" altLang="en-US" sz="1400" dirty="0"/>
              <a:t>번 핀부터 </a:t>
            </a:r>
            <a:r>
              <a:rPr lang="ko-KR" altLang="en-US" sz="1400" dirty="0" smtClean="0"/>
              <a:t>연결합니다.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아날로그 부품을 연결할 때에는 선의 색상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검정</a:t>
            </a:r>
            <a:r>
              <a:rPr lang="en-US" altLang="ko-KR" sz="1400" dirty="0"/>
              <a:t>, </a:t>
            </a:r>
            <a:r>
              <a:rPr lang="ko-KR" altLang="en-US" sz="1400" dirty="0"/>
              <a:t>빨강</a:t>
            </a:r>
            <a:r>
              <a:rPr lang="en-US" altLang="ko-KR" sz="1400" dirty="0"/>
              <a:t>, </a:t>
            </a:r>
            <a:r>
              <a:rPr lang="ko-KR" altLang="en-US" sz="1400" dirty="0"/>
              <a:t>파랑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순서 </a:t>
            </a:r>
            <a:r>
              <a:rPr lang="ko-KR" altLang="en-US" sz="1400" dirty="0"/>
              <a:t>및 핀 </a:t>
            </a:r>
            <a:r>
              <a:rPr lang="ko-KR" altLang="en-US" sz="1400" dirty="0" smtClean="0"/>
              <a:t>위치를 확인하여 연결합니다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아날로그 </a:t>
            </a:r>
            <a:r>
              <a:rPr lang="en-US" altLang="ko-KR" sz="1400" dirty="0"/>
              <a:t>4</a:t>
            </a:r>
            <a:r>
              <a:rPr lang="ko-KR" altLang="en-US" sz="1400" dirty="0"/>
              <a:t>번과 </a:t>
            </a:r>
            <a:r>
              <a:rPr lang="en-US" altLang="ko-KR" sz="1400" dirty="0"/>
              <a:t>5</a:t>
            </a:r>
            <a:r>
              <a:rPr lang="ko-KR" altLang="en-US" sz="1400" dirty="0"/>
              <a:t>번 핀은 다른 부품</a:t>
            </a:r>
            <a:r>
              <a:rPr lang="en-US" altLang="ko-KR" sz="1400" dirty="0"/>
              <a:t>(I2C </a:t>
            </a:r>
            <a:r>
              <a:rPr lang="ko-KR" altLang="en-US" sz="1400" dirty="0"/>
              <a:t>핀 사용</a:t>
            </a:r>
            <a:r>
              <a:rPr lang="en-US" altLang="ko-KR" sz="1400" dirty="0"/>
              <a:t>)</a:t>
            </a:r>
            <a:r>
              <a:rPr lang="ko-KR" altLang="en-US" sz="1400" dirty="0" smtClean="0"/>
              <a:t>과 충돌되므로</a:t>
            </a:r>
            <a:r>
              <a:rPr lang="en-US" altLang="ko-KR" sz="1400" dirty="0"/>
              <a:t>, LCD</a:t>
            </a:r>
            <a:r>
              <a:rPr lang="ko-KR" altLang="en-US" sz="1400" dirty="0"/>
              <a:t>나 </a:t>
            </a:r>
            <a:r>
              <a:rPr lang="en-US" altLang="ko-KR" sz="1400" dirty="0"/>
              <a:t>LED </a:t>
            </a:r>
            <a:r>
              <a:rPr lang="ko-KR" altLang="en-US" sz="1400" dirty="0" err="1"/>
              <a:t>체인등</a:t>
            </a:r>
            <a:r>
              <a:rPr lang="ko-KR" altLang="en-US" sz="1400" dirty="0"/>
              <a:t> </a:t>
            </a:r>
            <a:r>
              <a:rPr lang="en-US" altLang="ko-KR" sz="1400" dirty="0"/>
              <a:t>I2C 4</a:t>
            </a:r>
            <a:r>
              <a:rPr lang="ko-KR" altLang="en-US" sz="1400" dirty="0"/>
              <a:t>핀에 </a:t>
            </a:r>
            <a:r>
              <a:rPr lang="ko-KR" altLang="en-US" sz="1400" dirty="0" smtClean="0"/>
              <a:t>부품이 연결되어 </a:t>
            </a:r>
            <a:r>
              <a:rPr lang="ko-KR" altLang="en-US" sz="1400" dirty="0"/>
              <a:t>있는 경우에는 사용할 수 없습니다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cxnSp>
        <p:nvCxnSpPr>
          <p:cNvPr id="17" name="직선 연결선 16"/>
          <p:cNvCxnSpPr/>
          <p:nvPr/>
        </p:nvCxnSpPr>
        <p:spPr>
          <a:xfrm>
            <a:off x="382862" y="2596568"/>
            <a:ext cx="576064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52050" y="2456437"/>
            <a:ext cx="1701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아날로그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데이터 선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592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 내용입니다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1003" y="1152683"/>
            <a:ext cx="7532831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아날로그 출력</a:t>
            </a:r>
            <a:r>
              <a:rPr lang="ko-KR" altLang="en-US" sz="1400" dirty="0" smtClean="0"/>
              <a:t>은 </a:t>
            </a:r>
            <a:r>
              <a:rPr lang="en-US" altLang="ko-KR" sz="1400" dirty="0" smtClean="0"/>
              <a:t>PWM</a:t>
            </a:r>
            <a:r>
              <a:rPr lang="ko-KR" altLang="en-US" sz="1400" dirty="0" smtClean="0"/>
              <a:t>에 의해 가변적으로 전압 값을 사용할 수 있습니다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 smtClean="0"/>
              <a:t>대부분의 아날로그 입력은 아날로그 센서를 사용할 때 이용되거나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배터리의 전압을 측정할 때 </a:t>
            </a:r>
            <a:endParaRPr lang="en-US" altLang="ko-KR" sz="1400" dirty="0" smtClean="0"/>
          </a:p>
          <a:p>
            <a:r>
              <a:rPr lang="ko-KR" altLang="en-US" sz="1400" dirty="0" smtClean="0"/>
              <a:t>사용되기도 합니다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A0, A1 </a:t>
            </a:r>
            <a:r>
              <a:rPr lang="ko-KR" altLang="en-US" sz="1400" dirty="0" smtClean="0"/>
              <a:t>등으로 표기된 포트가 아날로그 입력으로 사용될 수 있으며</a:t>
            </a:r>
            <a:r>
              <a:rPr lang="en-US" altLang="ko-KR" sz="1400" dirty="0" smtClean="0"/>
              <a:t>, </a:t>
            </a:r>
            <a:endParaRPr lang="en-US" altLang="ko-KR" sz="1400" dirty="0"/>
          </a:p>
          <a:p>
            <a:r>
              <a:rPr lang="ko-KR" altLang="en-US" sz="1400" dirty="0" smtClean="0"/>
              <a:t>사용되는 함수는 </a:t>
            </a:r>
            <a:r>
              <a:rPr lang="en-US" altLang="ko-KR" sz="1400" dirty="0" err="1" smtClean="0"/>
              <a:t>analogRead</a:t>
            </a:r>
            <a:r>
              <a:rPr lang="ko-KR" altLang="en-US" sz="1400" dirty="0" smtClean="0"/>
              <a:t>입니다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e</a:t>
            </a:r>
            <a:r>
              <a:rPr lang="en-US" altLang="ko-KR" sz="1400" b="1" dirty="0" smtClean="0"/>
              <a:t>x) Val = </a:t>
            </a:r>
            <a:r>
              <a:rPr lang="en-US" altLang="ko-KR" sz="1400" b="1" dirty="0" err="1" smtClean="0"/>
              <a:t>analogRead</a:t>
            </a:r>
            <a:r>
              <a:rPr lang="en-US" altLang="ko-KR" sz="1400" b="1" dirty="0" smtClean="0"/>
              <a:t>(A0);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아날로그로 읽은 값은 </a:t>
            </a:r>
            <a:r>
              <a:rPr lang="en-US" altLang="ko-KR" sz="1400" dirty="0" smtClean="0"/>
              <a:t>0~1023</a:t>
            </a:r>
            <a:r>
              <a:rPr lang="ko-KR" altLang="en-US" sz="1400" dirty="0" smtClean="0"/>
              <a:t>까지의 값을 가지게 되는데 일반적으로 </a:t>
            </a:r>
            <a:r>
              <a:rPr lang="en-US" altLang="ko-KR" sz="1400" dirty="0" smtClean="0"/>
              <a:t>5V</a:t>
            </a:r>
            <a:r>
              <a:rPr lang="ko-KR" altLang="en-US" sz="1400" dirty="0" smtClean="0"/>
              <a:t>를 사용하는 </a:t>
            </a:r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400" dirty="0" smtClean="0"/>
              <a:t>보드에서는 이 </a:t>
            </a:r>
            <a:r>
              <a:rPr lang="en-US" altLang="ko-KR" sz="1400" dirty="0" smtClean="0"/>
              <a:t>0~1023</a:t>
            </a:r>
            <a:r>
              <a:rPr lang="ko-KR" altLang="en-US" sz="1400" dirty="0" smtClean="0"/>
              <a:t>이라는 숫자가 </a:t>
            </a:r>
            <a:r>
              <a:rPr lang="en-US" altLang="ko-KR" sz="1400" dirty="0" smtClean="0"/>
              <a:t>0~5V</a:t>
            </a:r>
            <a:r>
              <a:rPr lang="ko-KR" altLang="en-US" sz="1400" dirty="0" smtClean="0"/>
              <a:t>로 </a:t>
            </a:r>
            <a:r>
              <a:rPr lang="ko-KR" altLang="en-US" sz="1400" dirty="0" err="1" smtClean="0"/>
              <a:t>매칭이</a:t>
            </a:r>
            <a:r>
              <a:rPr lang="ko-KR" altLang="en-US" sz="1400" dirty="0" smtClean="0"/>
              <a:t> 됩니다</a:t>
            </a:r>
            <a:r>
              <a:rPr lang="en-US" altLang="ko-KR" sz="1400" dirty="0" smtClean="0"/>
              <a:t>. 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3121323" y="6049227"/>
            <a:ext cx="273630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3121323" y="4609067"/>
            <a:ext cx="0" cy="144016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26043" y="6017901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497587" y="602891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1023</a:t>
            </a:r>
            <a:endParaRPr lang="ko-KR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833291" y="58332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0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661335" y="4465051"/>
            <a:ext cx="3786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5V</a:t>
            </a:r>
            <a:endParaRPr lang="ko-KR" altLang="en-US" sz="1400" dirty="0"/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3132340" y="4681075"/>
            <a:ext cx="2661499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40644" y="6060260"/>
            <a:ext cx="1148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analogRead</a:t>
            </a:r>
            <a:r>
              <a:rPr lang="en-US" altLang="ko-KR" sz="1400" dirty="0" smtClean="0"/>
              <a:t>()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2459410" y="5174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실제전압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791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종류입니다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0" name="내용 개체 틀 5"/>
          <p:cNvSpPr txBox="1">
            <a:spLocks/>
          </p:cNvSpPr>
          <p:nvPr/>
        </p:nvSpPr>
        <p:spPr>
          <a:xfrm>
            <a:off x="345942" y="1293813"/>
            <a:ext cx="8387754" cy="46085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아날로그 핀에 연결되는 부품들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859" y="4365104"/>
            <a:ext cx="2160240" cy="2160240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916" y="4365104"/>
            <a:ext cx="2160240" cy="2160240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7916" y="1997061"/>
            <a:ext cx="2127583" cy="2127584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70939" y="1960217"/>
            <a:ext cx="2164428" cy="2164427"/>
          </a:xfrm>
          <a:custGeom>
            <a:avLst/>
            <a:gdLst>
              <a:gd name="connsiteX0" fmla="*/ 247572 w 2819400"/>
              <a:gd name="connsiteY0" fmla="*/ 0 h 2819399"/>
              <a:gd name="connsiteX1" fmla="*/ 2571828 w 2819400"/>
              <a:gd name="connsiteY1" fmla="*/ 0 h 2819399"/>
              <a:gd name="connsiteX2" fmla="*/ 2819400 w 2819400"/>
              <a:gd name="connsiteY2" fmla="*/ 247572 h 2819399"/>
              <a:gd name="connsiteX3" fmla="*/ 2819400 w 2819400"/>
              <a:gd name="connsiteY3" fmla="*/ 2571829 h 2819399"/>
              <a:gd name="connsiteX4" fmla="*/ 2621722 w 2819400"/>
              <a:gd name="connsiteY4" fmla="*/ 2814371 h 2819399"/>
              <a:gd name="connsiteX5" fmla="*/ 2571848 w 2819400"/>
              <a:gd name="connsiteY5" fmla="*/ 2819399 h 2819399"/>
              <a:gd name="connsiteX6" fmla="*/ 247553 w 2819400"/>
              <a:gd name="connsiteY6" fmla="*/ 2819399 h 2819399"/>
              <a:gd name="connsiteX7" fmla="*/ 197678 w 2819400"/>
              <a:gd name="connsiteY7" fmla="*/ 2814371 h 2819399"/>
              <a:gd name="connsiteX8" fmla="*/ 0 w 2819400"/>
              <a:gd name="connsiteY8" fmla="*/ 2571829 h 2819399"/>
              <a:gd name="connsiteX9" fmla="*/ 0 w 2819400"/>
              <a:gd name="connsiteY9" fmla="*/ 247572 h 2819399"/>
              <a:gd name="connsiteX10" fmla="*/ 247572 w 2819400"/>
              <a:gd name="connsiteY10" fmla="*/ 0 h 281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399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48" y="2819399"/>
                </a:lnTo>
                <a:lnTo>
                  <a:pt x="247553" y="2819399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4859" y="1964403"/>
            <a:ext cx="2160240" cy="2160241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sp>
        <p:nvSpPr>
          <p:cNvPr id="40" name="TextBox 39"/>
          <p:cNvSpPr txBox="1"/>
          <p:nvPr/>
        </p:nvSpPr>
        <p:spPr>
          <a:xfrm>
            <a:off x="1187578" y="374514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조도 센서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3346938" y="377974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PSD </a:t>
            </a:r>
            <a:r>
              <a:rPr lang="ko-KR" altLang="en-US" sz="1400" smtClean="0"/>
              <a:t>거리 센서</a:t>
            </a:r>
            <a:endParaRPr lang="en-US" altLang="ko-KR" sz="1400" dirty="0" smtClean="0"/>
          </a:p>
        </p:txBody>
      </p:sp>
      <p:sp>
        <p:nvSpPr>
          <p:cNvPr id="42" name="TextBox 41"/>
          <p:cNvSpPr txBox="1"/>
          <p:nvPr/>
        </p:nvSpPr>
        <p:spPr>
          <a:xfrm>
            <a:off x="5833055" y="3745143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키패드</a:t>
            </a:r>
            <a:r>
              <a:rPr lang="ko-KR" altLang="en-US" sz="1400" dirty="0" smtClean="0"/>
              <a:t> 센서</a:t>
            </a:r>
            <a:endParaRPr lang="en-US" altLang="ko-KR" sz="1400" dirty="0" smtClean="0"/>
          </a:p>
        </p:txBody>
      </p:sp>
      <p:sp>
        <p:nvSpPr>
          <p:cNvPr id="43" name="TextBox 42"/>
          <p:cNvSpPr txBox="1"/>
          <p:nvPr/>
        </p:nvSpPr>
        <p:spPr>
          <a:xfrm>
            <a:off x="1062165" y="6146720"/>
            <a:ext cx="1125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IR </a:t>
            </a:r>
            <a:r>
              <a:rPr lang="ko-KR" altLang="en-US" sz="1400" smtClean="0"/>
              <a:t>거리 센서</a:t>
            </a:r>
            <a:endParaRPr lang="en-US" altLang="ko-KR" sz="140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3506825" y="6158540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가속도 센서</a:t>
            </a:r>
            <a:endParaRPr lang="en-US" altLang="ko-KR" sz="1400" dirty="0" smtClean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9839" r="36104" b="17123"/>
          <a:stretch>
            <a:fillRect/>
          </a:stretch>
        </p:blipFill>
        <p:spPr>
          <a:xfrm>
            <a:off x="5430973" y="4360032"/>
            <a:ext cx="2165363" cy="2165364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sp>
        <p:nvSpPr>
          <p:cNvPr id="46" name="TextBox 45"/>
          <p:cNvSpPr txBox="1"/>
          <p:nvPr/>
        </p:nvSpPr>
        <p:spPr>
          <a:xfrm>
            <a:off x="6042210" y="611615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조도 센서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14884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조도센서 예제입니다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30285" y="2095865"/>
            <a:ext cx="3744416" cy="4097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potpin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=0;  //set analog interface #0 to connect photocell</a:t>
            </a:r>
          </a:p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ledpin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=13;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=0;  //define variable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setup()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ledpin,OUTPUT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);//set digital interface #11 as output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(9600);//set baud rate as 9600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loop()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analogRead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potpin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);//read analog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delay(10);//delay 0.01 s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4548" y="4669570"/>
            <a:ext cx="2756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준비물</a:t>
            </a:r>
            <a:r>
              <a:rPr lang="en-US" altLang="ko-KR" sz="1200" dirty="0"/>
              <a:t>: Uno R3, USB cable, </a:t>
            </a:r>
            <a:r>
              <a:rPr lang="ko-KR" altLang="en-US" sz="1200" dirty="0" err="1"/>
              <a:t>브레드보드</a:t>
            </a:r>
            <a:r>
              <a:rPr lang="en-US" altLang="ko-KR" sz="1200" dirty="0" smtClean="0"/>
              <a:t>,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       </a:t>
            </a:r>
            <a:r>
              <a:rPr lang="ko-KR" altLang="en-US" sz="1200" dirty="0"/>
              <a:t>황화 카드뮴 셀</a:t>
            </a:r>
            <a:r>
              <a:rPr lang="en-US" altLang="ko-KR" sz="1200" dirty="0"/>
              <a:t>, 10K </a:t>
            </a:r>
            <a:r>
              <a:rPr lang="ko-KR" altLang="en-US" sz="1200" dirty="0"/>
              <a:t>저항</a:t>
            </a:r>
            <a:r>
              <a:rPr lang="en-US" altLang="ko-KR" sz="1200" dirty="0"/>
              <a:t>, </a:t>
            </a:r>
            <a:r>
              <a:rPr lang="ko-KR" altLang="en-US" sz="1200" dirty="0"/>
              <a:t>점퍼선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205749" y="1152683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400" dirty="0" smtClean="0"/>
              <a:t>황화 카드뮴 셀</a:t>
            </a:r>
            <a:r>
              <a:rPr lang="en-US" altLang="ko-KR" sz="1400" dirty="0" smtClean="0"/>
              <a:t>(</a:t>
            </a:r>
            <a:r>
              <a:rPr lang="ko-KR" altLang="ko-KR" sz="1400" dirty="0" smtClean="0"/>
              <a:t>이하 </a:t>
            </a:r>
            <a:r>
              <a:rPr lang="en-US" altLang="ko-KR" sz="1400" dirty="0" err="1" smtClean="0"/>
              <a:t>CdS</a:t>
            </a:r>
            <a:r>
              <a:rPr lang="en-US" altLang="ko-KR" sz="1400" dirty="0" smtClean="0"/>
              <a:t>)</a:t>
            </a:r>
            <a:r>
              <a:rPr lang="ko-KR" altLang="ko-KR" sz="1400" dirty="0" smtClean="0"/>
              <a:t>은 저항의 일종이며 광전자를 이용한 반도체 효과를 이용하여 외부 빛의 조도에 의해 </a:t>
            </a:r>
            <a:r>
              <a:rPr lang="ko-KR" altLang="ko-KR" sz="1400" dirty="0" err="1" smtClean="0"/>
              <a:t>저항값이</a:t>
            </a:r>
            <a:r>
              <a:rPr lang="ko-KR" altLang="ko-KR" sz="1400" dirty="0" smtClean="0"/>
              <a:t> 결정</a:t>
            </a:r>
            <a:r>
              <a:rPr lang="en-US" altLang="ko-KR" sz="1400" dirty="0" smtClean="0"/>
              <a:t>. </a:t>
            </a:r>
            <a:r>
              <a:rPr lang="ko-KR" altLang="ko-KR" sz="1400" dirty="0" smtClean="0"/>
              <a:t>빛이 강해지면 </a:t>
            </a:r>
            <a:r>
              <a:rPr lang="ko-KR" altLang="ko-KR" sz="1400" dirty="0" err="1" smtClean="0"/>
              <a:t>저항값이</a:t>
            </a:r>
            <a:r>
              <a:rPr lang="ko-KR" altLang="ko-KR" sz="1400" dirty="0" smtClean="0"/>
              <a:t> 약해</a:t>
            </a:r>
            <a:r>
              <a:rPr lang="ko-KR" altLang="en-US" sz="1400" dirty="0" smtClean="0"/>
              <a:t>집니다</a:t>
            </a:r>
            <a:r>
              <a:rPr lang="en-US" altLang="ko-KR" sz="1400" dirty="0" smtClean="0"/>
              <a:t>.</a:t>
            </a:r>
            <a:endParaRPr lang="ko-KR" altLang="ko-KR" sz="1400" dirty="0" smtClean="0"/>
          </a:p>
          <a:p>
            <a:endParaRPr lang="en-US" sz="1400" dirty="0"/>
          </a:p>
        </p:txBody>
      </p:sp>
      <p:pic>
        <p:nvPicPr>
          <p:cNvPr id="18" name="그림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9" y="2095866"/>
            <a:ext cx="4679950" cy="23691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4393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9941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/>
              <a:t>01. </a:t>
            </a:r>
            <a:r>
              <a:rPr lang="ko-KR" altLang="en-US" b="1" dirty="0" smtClean="0"/>
              <a:t>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센서란 무엇인가에 대해 설명합니다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06319" y="1293813"/>
            <a:ext cx="8135937" cy="3915966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>
              <a:buFont typeface="Wingdings" panose="05000000000000000000" pitchFamily="2" charset="2"/>
              <a:buChar char="v"/>
              <a:defRPr kumimoji="1" sz="2100" b="1">
                <a:solidFill>
                  <a:srgbClr val="0000FF"/>
                </a:solidFill>
                <a:latin typeface="+mn-ea"/>
              </a:defRPr>
            </a:lvl1pPr>
            <a:lvl2pPr marL="742950" indent="-285750" eaLnBrk="0" hangingPunct="0">
              <a:defRPr kumimoji="1"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sz="1400" dirty="0" smtClean="0"/>
              <a:t>센서란 무엇인가</a:t>
            </a:r>
            <a:r>
              <a:rPr lang="en-US" altLang="ko-KR" sz="1400" dirty="0" smtClean="0"/>
              <a:t>?</a:t>
            </a:r>
            <a:endParaRPr lang="en-US" altLang="ko-KR" sz="1400" dirty="0">
              <a:solidFill>
                <a:schemeClr val="accent6"/>
              </a:solidFill>
            </a:endParaRPr>
          </a:p>
          <a:p>
            <a:pPr marL="533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accent6"/>
                </a:solidFill>
              </a:rPr>
              <a:t>열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빛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온도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압력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소리 등의 물리적인 양이나 그 변화를 감지하거나 구분 및 계측하여 일정한 신호로 알려주는 부품이나 기구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또는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계측기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인간이 보고 듣고 하는 오감을 기계적</a:t>
            </a:r>
            <a:r>
              <a:rPr lang="en-US" altLang="ko-KR" sz="1400" dirty="0" smtClean="0">
                <a:solidFill>
                  <a:schemeClr val="accent6"/>
                </a:solidFill>
              </a:rPr>
              <a:t>-</a:t>
            </a:r>
            <a:r>
              <a:rPr lang="ko-KR" altLang="en-US" sz="1400" dirty="0" smtClean="0">
                <a:solidFill>
                  <a:schemeClr val="accent6"/>
                </a:solidFill>
              </a:rPr>
              <a:t>전자적으로 본떠 만든 것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pPr marL="533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accent6"/>
                </a:solidFill>
              </a:rPr>
              <a:t>동작을 감지하거나 소리에 따라 반응하거나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누르는 힘에 따라 반응하는 등 활용범위 큼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pPr marL="533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accent6"/>
                </a:solidFill>
              </a:rPr>
              <a:t>센서의 종류에는 온도센서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압력센서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유량센서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자기센서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광센서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음향센서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미각센서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후각센서 등이 있음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pPr marL="533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accent6"/>
                </a:solidFill>
              </a:rPr>
              <a:t>고속도로 차량 </a:t>
            </a:r>
            <a:r>
              <a:rPr lang="ko-KR" altLang="en-US" sz="1400" dirty="0" err="1" smtClean="0">
                <a:solidFill>
                  <a:schemeClr val="accent6"/>
                </a:solidFill>
              </a:rPr>
              <a:t>진입시</a:t>
            </a:r>
            <a:r>
              <a:rPr lang="ko-KR" altLang="en-US" sz="1400" dirty="0" smtClean="0">
                <a:solidFill>
                  <a:schemeClr val="accent6"/>
                </a:solidFill>
              </a:rPr>
              <a:t> 통행카드가 나오거나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교실의 화재 감지기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현관의 자동 점멸등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어두워지면 켜지는 가로등 등이 간단한 센서의 예</a:t>
            </a:r>
            <a:endParaRPr lang="en-US" altLang="ko-KR" sz="1400" dirty="0" smtClean="0">
              <a:solidFill>
                <a:schemeClr val="accent6"/>
              </a:solidFill>
            </a:endParaRPr>
          </a:p>
          <a:p>
            <a:pPr marL="5334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solidFill>
                  <a:schemeClr val="accent6"/>
                </a:solidFill>
              </a:rPr>
              <a:t>다양한 물리적 성질을 측정하기 위해서는 그 특징에 맞는 다양한 센서가 개발되어 사용되고 있고</a:t>
            </a:r>
            <a:r>
              <a:rPr lang="en-US" altLang="ko-KR" sz="1400" dirty="0" smtClean="0">
                <a:solidFill>
                  <a:schemeClr val="accent6"/>
                </a:solidFill>
              </a:rPr>
              <a:t>, </a:t>
            </a:r>
            <a:r>
              <a:rPr lang="ko-KR" altLang="en-US" sz="1400" dirty="0" smtClean="0">
                <a:solidFill>
                  <a:schemeClr val="accent6"/>
                </a:solidFill>
              </a:rPr>
              <a:t>새로운 기능의 센서들이 꾸준히 연구 개발되고 있음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3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온도 측정 예제입니다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0" name="Rectangle 12"/>
          <p:cNvSpPr/>
          <p:nvPr/>
        </p:nvSpPr>
        <p:spPr>
          <a:xfrm>
            <a:off x="5024200" y="2236995"/>
            <a:ext cx="3744416" cy="4097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0; //Set analog interface #0 accessed to LM35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setup()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(9600);//Set baud rate as 9600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loop()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;//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;//define variable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(0);// read the analog value and assign to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=(125*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)&gt;&gt;8;//temperature calculation formula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Tep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:");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);//output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value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("C");//output character string C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delay(500);//delay 0.5 s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6319" y="4993840"/>
            <a:ext cx="3219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준비물</a:t>
            </a:r>
            <a:r>
              <a:rPr lang="en-US" altLang="ko-KR" sz="1400" dirty="0"/>
              <a:t>: Uno R3, USB cable, </a:t>
            </a:r>
            <a:r>
              <a:rPr lang="ko-KR" altLang="ko-KR" sz="1400" dirty="0" err="1"/>
              <a:t>브레드보드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LM35 </a:t>
            </a:r>
            <a:r>
              <a:rPr lang="ko-KR" altLang="ko-KR" sz="1400" dirty="0"/>
              <a:t>온도센서</a:t>
            </a:r>
            <a:r>
              <a:rPr lang="en-US" altLang="ko-KR" sz="1400" dirty="0"/>
              <a:t>, </a:t>
            </a:r>
            <a:r>
              <a:rPr lang="ko-KR" altLang="ko-KR" sz="1400" dirty="0"/>
              <a:t>점퍼선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99664" y="1293813"/>
            <a:ext cx="8280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LM35</a:t>
            </a:r>
            <a:r>
              <a:rPr lang="ko-KR" altLang="en-US" sz="1400" dirty="0"/>
              <a:t>는 사용하기 매우 간편한 온도 </a:t>
            </a:r>
            <a:r>
              <a:rPr lang="ko-KR" altLang="en-US" sz="1400" dirty="0" smtClean="0"/>
              <a:t>센서로써 </a:t>
            </a:r>
            <a:r>
              <a:rPr lang="en-US" altLang="ko-KR" sz="1400" dirty="0" smtClean="0"/>
              <a:t>-</a:t>
            </a:r>
            <a:r>
              <a:rPr lang="en-US" altLang="ko-KR" sz="1400" dirty="0"/>
              <a:t>55</a:t>
            </a:r>
            <a:r>
              <a:rPr lang="ko-KR" altLang="en-US" sz="1400" dirty="0"/>
              <a:t>도에서 </a:t>
            </a:r>
            <a:r>
              <a:rPr lang="en-US" altLang="ko-KR" sz="1400" dirty="0"/>
              <a:t>+150</a:t>
            </a:r>
            <a:r>
              <a:rPr lang="ko-KR" altLang="en-US" sz="1400" dirty="0"/>
              <a:t>도 사이로 </a:t>
            </a:r>
            <a:r>
              <a:rPr lang="en-US" altLang="ko-KR" sz="1400" dirty="0"/>
              <a:t>0.5</a:t>
            </a:r>
            <a:r>
              <a:rPr lang="ko-KR" altLang="en-US" sz="1400" dirty="0"/>
              <a:t>도 간격으로 </a:t>
            </a:r>
            <a:r>
              <a:rPr lang="ko-KR" altLang="en-US" sz="1400" dirty="0" smtClean="0"/>
              <a:t>아날로그 신호를 출력합니다</a:t>
            </a:r>
            <a:r>
              <a:rPr lang="en-US" altLang="ko-KR" sz="1400" dirty="0" smtClean="0"/>
              <a:t>.</a:t>
            </a:r>
            <a:endParaRPr lang="ko-KR" altLang="ko-KR" sz="1400" dirty="0" smtClean="0"/>
          </a:p>
          <a:p>
            <a:endParaRPr lang="en-US" sz="1400" dirty="0"/>
          </a:p>
        </p:txBody>
      </p:sp>
      <p:pic>
        <p:nvPicPr>
          <p:cNvPr id="27" name="그림 2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19" y="2229917"/>
            <a:ext cx="4679950" cy="23691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06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조이스틱 모듈 예제입니다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45503" y="2176670"/>
            <a:ext cx="3744416" cy="4097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A0;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A1;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2;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setup()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(9600);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INPUT);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loop()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analogRead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buttonpressed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   ");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yval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   ");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buttonpressed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385" y="4960149"/>
            <a:ext cx="317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준비물</a:t>
            </a:r>
            <a:r>
              <a:rPr lang="en-US" altLang="ko-KR" sz="1400" dirty="0"/>
              <a:t>: Uno R3, USB cable, </a:t>
            </a:r>
            <a:r>
              <a:rPr lang="ko-KR" altLang="ko-KR" sz="1400" dirty="0" err="1"/>
              <a:t>브레드보드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       </a:t>
            </a:r>
            <a:r>
              <a:rPr lang="en-US" altLang="ko-KR" sz="1400" dirty="0"/>
              <a:t>PS2 joystick module, </a:t>
            </a:r>
            <a:r>
              <a:rPr lang="ko-KR" altLang="ko-KR" sz="1400" dirty="0"/>
              <a:t>점퍼선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0967" y="1233488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PS2 </a:t>
            </a:r>
            <a:r>
              <a:rPr lang="en-US" altLang="ko-KR" sz="1400" dirty="0"/>
              <a:t>joystick module</a:t>
            </a:r>
            <a:r>
              <a:rPr lang="ko-KR" altLang="en-US" sz="1400" dirty="0"/>
              <a:t>은 </a:t>
            </a:r>
            <a:r>
              <a:rPr lang="en-US" altLang="ko-KR" sz="1400" dirty="0"/>
              <a:t>RC </a:t>
            </a:r>
            <a:r>
              <a:rPr lang="ko-KR" altLang="en-US" sz="1400" dirty="0"/>
              <a:t>자동차나 게임장치로 사용 할 수 </a:t>
            </a:r>
            <a:r>
              <a:rPr lang="ko-KR" altLang="en-US" sz="1400" dirty="0" smtClean="0"/>
              <a:t>있으며 </a:t>
            </a:r>
            <a:r>
              <a:rPr lang="en-US" altLang="ko-KR" sz="1400" dirty="0"/>
              <a:t>x</a:t>
            </a:r>
            <a:r>
              <a:rPr lang="ko-KR" altLang="en-US" sz="1400" dirty="0"/>
              <a:t>와 </a:t>
            </a:r>
            <a:r>
              <a:rPr lang="en-US" altLang="ko-KR" sz="1400" dirty="0"/>
              <a:t>y</a:t>
            </a:r>
            <a:r>
              <a:rPr lang="ko-KR" altLang="en-US" sz="1400" dirty="0"/>
              <a:t>방향으로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아날로그 신호를 출력하며 </a:t>
            </a:r>
            <a:r>
              <a:rPr lang="en-US" altLang="ko-KR" sz="1400" dirty="0"/>
              <a:t>1</a:t>
            </a:r>
            <a:r>
              <a:rPr lang="ko-KR" altLang="en-US" sz="1400" dirty="0"/>
              <a:t>개의 </a:t>
            </a:r>
            <a:r>
              <a:rPr lang="ko-KR" altLang="en-US" sz="1400" dirty="0" smtClean="0"/>
              <a:t>출력버튼을 가지고 있습니다</a:t>
            </a:r>
            <a:r>
              <a:rPr lang="en-US" altLang="ko-KR" sz="1400" dirty="0" smtClean="0"/>
              <a:t>. </a:t>
            </a:r>
            <a:endParaRPr lang="en-US" sz="1400" dirty="0"/>
          </a:p>
        </p:txBody>
      </p:sp>
      <p:pic>
        <p:nvPicPr>
          <p:cNvPr id="18" name="그림 1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85" y="2205771"/>
            <a:ext cx="4319905" cy="26809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349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97041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03. </a:t>
            </a:r>
            <a:r>
              <a:rPr lang="ko-KR" altLang="en-US" b="1" dirty="0" smtClean="0"/>
              <a:t>아날로그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아날로그 센서 </a:t>
            </a:r>
            <a:r>
              <a:rPr lang="ko-KR" altLang="en-US" sz="1400" dirty="0" err="1" smtClean="0">
                <a:latin typeface="+mn-ea"/>
              </a:rPr>
              <a:t>빛감지</a:t>
            </a:r>
            <a:r>
              <a:rPr lang="ko-KR" altLang="en-US" sz="1400" dirty="0" smtClean="0">
                <a:latin typeface="+mn-ea"/>
              </a:rPr>
              <a:t> 센서 예제입니다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25" name="Rectangle 12"/>
          <p:cNvSpPr/>
          <p:nvPr/>
        </p:nvSpPr>
        <p:spPr>
          <a:xfrm>
            <a:off x="5070972" y="1365821"/>
            <a:ext cx="3744416" cy="49685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flame=A0;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Buzzer=8; </a:t>
            </a:r>
          </a:p>
          <a:p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=0; </a:t>
            </a:r>
          </a:p>
          <a:p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setup()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Buzzer,OUTPUT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 //Set LED as output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flame,INPUT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 //Set buzzer as input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Serial.begin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(9600);  //Set baud rate as 9600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 </a:t>
            </a:r>
          </a:p>
          <a:p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void loop()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=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analogRead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(flame);  //Read the analog value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Serial.println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 //Output analog value and print it out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if(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val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&gt;=600) // When analog value 〉600，buzzer make sound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Buzzer,HIGH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}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else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{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Buzzer,LOW</a:t>
            </a:r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);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} </a:t>
            </a:r>
          </a:p>
          <a:p>
            <a:r>
              <a:rPr 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091" y="5038229"/>
            <a:ext cx="4623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준비물</a:t>
            </a:r>
            <a:r>
              <a:rPr lang="en-US" altLang="ko-KR" sz="1400" dirty="0"/>
              <a:t>: </a:t>
            </a:r>
            <a:r>
              <a:rPr lang="en-US" sz="1400" dirty="0"/>
              <a:t>Uno R3, USB cable, </a:t>
            </a:r>
            <a:r>
              <a:rPr lang="ko-KR" altLang="en-US" sz="1400" dirty="0"/>
              <a:t>브레드보드</a:t>
            </a:r>
            <a:r>
              <a:rPr lang="en-US" sz="1400" dirty="0"/>
              <a:t>, </a:t>
            </a:r>
            <a:r>
              <a:rPr lang="ko-KR" altLang="en-US" sz="1400" dirty="0"/>
              <a:t>빛 센서</a:t>
            </a:r>
            <a:r>
              <a:rPr lang="en-US" sz="1400" dirty="0"/>
              <a:t>, </a:t>
            </a:r>
            <a:r>
              <a:rPr lang="ko-KR" altLang="en-US" sz="1400" dirty="0"/>
              <a:t>버저</a:t>
            </a:r>
            <a:r>
              <a:rPr lang="en-US" sz="1400" dirty="0"/>
              <a:t>, </a:t>
            </a:r>
            <a:endParaRPr lang="en-US" sz="1400" dirty="0" smtClean="0"/>
          </a:p>
          <a:p>
            <a:r>
              <a:rPr lang="en-US" sz="1400" dirty="0" smtClean="0"/>
              <a:t>10K </a:t>
            </a:r>
            <a:r>
              <a:rPr lang="ko-KR" altLang="en-US" sz="1400" dirty="0"/>
              <a:t>저항</a:t>
            </a:r>
            <a:r>
              <a:rPr lang="en-US" sz="1400" dirty="0"/>
              <a:t>, 100 Ohm </a:t>
            </a:r>
            <a:r>
              <a:rPr lang="ko-KR" altLang="en-US" sz="1400" dirty="0"/>
              <a:t>저항</a:t>
            </a:r>
            <a:r>
              <a:rPr lang="en-US" sz="1400" dirty="0"/>
              <a:t>, </a:t>
            </a:r>
            <a:r>
              <a:rPr lang="ko-KR" altLang="en-US" sz="1400" dirty="0"/>
              <a:t>점퍼선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46436" y="1293813"/>
            <a:ext cx="828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빛을 감지하면 </a:t>
            </a:r>
            <a:r>
              <a:rPr lang="ko-KR" altLang="en-US" sz="1400" dirty="0" err="1" smtClean="0"/>
              <a:t>버저가</a:t>
            </a:r>
            <a:r>
              <a:rPr lang="ko-KR" altLang="en-US" sz="1400" dirty="0" smtClean="0"/>
              <a:t> 울립니다</a:t>
            </a:r>
            <a:r>
              <a:rPr lang="en-US" altLang="ko-KR" sz="1400" dirty="0" smtClean="0"/>
              <a:t>.</a:t>
            </a:r>
            <a:endParaRPr lang="en-US" sz="1400" dirty="0"/>
          </a:p>
        </p:txBody>
      </p:sp>
      <p:pic>
        <p:nvPicPr>
          <p:cNvPr id="28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36" y="2189781"/>
            <a:ext cx="4590256" cy="28484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3001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654152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>
                <a:solidFill>
                  <a:schemeClr val="accent1">
                    <a:lumMod val="75000"/>
                  </a:schemeClr>
                </a:solidFill>
              </a:rPr>
              <a:t>감사합니다</a:t>
            </a:r>
            <a:r>
              <a:rPr lang="en-US" altLang="ko-KR" sz="3600" b="1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38FB-157C-49A7-95FF-8906C5ADB49C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56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9941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/>
              <a:t>01. </a:t>
            </a:r>
            <a:r>
              <a:rPr lang="ko-KR" altLang="en-US" b="1" dirty="0" smtClean="0"/>
              <a:t>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센서의 종류와 특징에 대해 알아봅니다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06319" y="1092358"/>
            <a:ext cx="8135937" cy="34051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>
              <a:buFont typeface="Wingdings" panose="05000000000000000000" pitchFamily="2" charset="2"/>
              <a:buChar char="v"/>
              <a:defRPr kumimoji="1" sz="2100" b="1">
                <a:solidFill>
                  <a:srgbClr val="0000FF"/>
                </a:solidFill>
                <a:latin typeface="+mn-ea"/>
              </a:defRPr>
            </a:lvl1pPr>
            <a:lvl2pPr marL="742950" indent="-285750" eaLnBrk="0" hangingPunct="0">
              <a:defRPr kumimoji="1"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sz="1400" dirty="0" smtClean="0"/>
              <a:t>감각 기관과 센서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053318"/>
              </p:ext>
            </p:extLst>
          </p:nvPr>
        </p:nvGraphicFramePr>
        <p:xfrm>
          <a:off x="206320" y="1556626"/>
          <a:ext cx="8135936" cy="5224572"/>
        </p:xfrm>
        <a:graphic>
          <a:graphicData uri="http://schemas.openxmlformats.org/drawingml/2006/table">
            <a:tbl>
              <a:tblPr/>
              <a:tblGrid>
                <a:gridCol w="2033984"/>
                <a:gridCol w="2033984"/>
                <a:gridCol w="2033984"/>
                <a:gridCol w="2033984"/>
              </a:tblGrid>
              <a:tr h="23854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감각기관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대응하는 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사용원리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8361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눈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시각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반도체센서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CCD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포토트랜지스터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광전자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증배관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광도전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광전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광전자 방출 효과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7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귀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청각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압력 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일렉트렛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세라믹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마이크로폰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왜형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압전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정전 용량 변화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1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피부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촉각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압력센서</a:t>
                      </a:r>
                    </a:p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반도체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탄성체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서미스터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열전대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Si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트랜지스터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왜형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용량 변화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저항 변화 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제벡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특성의 열변화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4728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후각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 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반도체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표면 </a:t>
                      </a: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전위형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연소식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전해식 센서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고체 전해질 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착 효과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}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학 반응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막선택 투광성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9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혀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미각</a:t>
                      </a:r>
                      <a:r>
                        <a:rPr lang="en-US" altLang="ko-KR" sz="11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13106" marR="13106" marT="13106" marB="13106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미각 센서</a:t>
                      </a: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이온 센서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효소 센서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미생물 센서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면역 센서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3106" marR="13106" marT="13106" marB="131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6603" y="184338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75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9941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/>
              <a:t>01. </a:t>
            </a:r>
            <a:r>
              <a:rPr lang="ko-KR" altLang="en-US" b="1" dirty="0" smtClean="0"/>
              <a:t>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err="1" smtClean="0">
                <a:latin typeface="+mn-ea"/>
              </a:rPr>
              <a:t>아두이노</a:t>
            </a:r>
            <a:r>
              <a:rPr lang="ko-KR" altLang="en-US" sz="1400" dirty="0" smtClean="0">
                <a:latin typeface="+mn-ea"/>
              </a:rPr>
              <a:t> 센서의 종류와 특징에 대해 알아봅니다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06319" y="1092358"/>
            <a:ext cx="8135937" cy="34051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>
              <a:buFont typeface="Wingdings" panose="05000000000000000000" pitchFamily="2" charset="2"/>
              <a:buChar char="v"/>
              <a:defRPr kumimoji="1" sz="2100" b="1">
                <a:solidFill>
                  <a:srgbClr val="0000FF"/>
                </a:solidFill>
                <a:latin typeface="+mn-ea"/>
              </a:defRPr>
            </a:lvl1pPr>
            <a:lvl2pPr marL="742950" indent="-285750" eaLnBrk="0" hangingPunct="0">
              <a:defRPr kumimoji="1"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센서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입력장치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984801"/>
              </p:ext>
            </p:extLst>
          </p:nvPr>
        </p:nvGraphicFramePr>
        <p:xfrm>
          <a:off x="206320" y="1485602"/>
          <a:ext cx="8632880" cy="5356139"/>
        </p:xfrm>
        <a:graphic>
          <a:graphicData uri="http://schemas.openxmlformats.org/drawingml/2006/table">
            <a:tbl>
              <a:tblPr/>
              <a:tblGrid>
                <a:gridCol w="1726576"/>
                <a:gridCol w="1726576"/>
                <a:gridCol w="1726576"/>
                <a:gridCol w="1726576"/>
                <a:gridCol w="1726576"/>
              </a:tblGrid>
              <a:tr h="109999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초음파 거리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초음파를 이용하여 물체까지의 거리를 감지하는 센서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가까워지고 멀어지는 거리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(3cm - 4m)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알 수 있음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자동차 후방감지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장애물 감지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송신부와 수신부가 함께 달려 있어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앞에 장애물에 의해 적외선이 반사되면 알려줌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인체감지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인체에서 나오는 적외선을 감지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깜깜한 밤에도 사람이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5m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정도 가까이 왔는지 알아냄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가속도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en-US" altLang="ko-KR" sz="8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x,y,z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축으로 얼만큼 가속되는지 감지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어느방향으로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얼만큼 가속되는지 크기를 알아냄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어느방향으로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얼만큼 기울어 졌는지 크기를 알아냄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온도측정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(-55 - +125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의 크기를 알 수 있음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9216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진동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물체의 움직임이나 진동을 감지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진동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충격등의 물리적인 움직임을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자기 센서 모듈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자기장의 세기를 감지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자기장의 세기에 따라 전압이 변함 유량 및 유속감지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자동차 속도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 RGB SMD LED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빛의 색깔을 감지 하는 센서 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포토 인터럽트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사이를 물체가 지나갔는지 감지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출발신호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디지털 온도 습도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온도와 습도 측정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측정 범위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20-90%,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측정범위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0-50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기울기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기울어짐 또는 어느쪽으로 기울어졌는지를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빛의 밝기를 감지하는 센서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빛이 얼마나 밝은지 어두운지를 크기로 알아냄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소형 리드 스위치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자석이 가까이 있는지를 감지해서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리모트 컨트롤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빛이 도달했는지를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불꽃 감지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불꽃에서 발생하는 적외선 파장을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2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노크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플라스틱 케이스 안의 금속이 진동 및 충격을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사운드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외부에서 발생하는 소리의 크기를 감지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소음경보기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심박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손가락을 대면 심장 박동수를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19.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무게 센서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올려 놓은 물체의 무게를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기압계 모듈 센서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압력을 감지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고도계로도 사용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0655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알콜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,LPG,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일산화탄소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수소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,CO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 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종류별로 각각 위에 열거된 기체나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가스를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토양 습도 센서 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화분이나 토양의 습도를 측정하는 센서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23.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휨센서 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구부러짐을 감지하는 휨센서입니다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휨의 정도를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물센서</a:t>
                      </a: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수위센서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물이 접촉했는지 감지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수위조절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25.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광학먼지센서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담배연기 같은 공기중의 미세 분진을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825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26.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압력센서 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누르는 힘의강도를 측정할 수 있는 센서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27.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전도성 고무줄 또는 플라스틱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고무줄이 늘어나는 것을 감지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28.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음성인식센서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간단한 영어 명령을 인식할 수 있음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29. GPS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수신기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GPS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이용하여 현재 위치 파악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30. </a:t>
                      </a:r>
                      <a:r>
                        <a:rPr lang="ko-KR" altLang="en-US" sz="8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터치 센서 모듈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손으로 </a:t>
                      </a:r>
                      <a:r>
                        <a:rPr lang="ko-KR" altLang="en-US" sz="80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살짝만</a:t>
                      </a:r>
                      <a:r>
                        <a:rPr lang="ko-KR" altLang="en-US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터치해도 </a:t>
                      </a:r>
                      <a:r>
                        <a:rPr lang="en-US" altLang="ko-KR" sz="8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</a:t>
                      </a: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434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31.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위치감지센서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눌린 위치를 감지할 수 있는 센서 </a:t>
                      </a: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피아노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32.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지문인식 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사용자의 지문을 인식하는 센서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33.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로터리 인코더 모듈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로터리가 얼만큼 회전했는지를 측정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34. </a:t>
                      </a:r>
                      <a:r>
                        <a:rPr lang="ko-KR" altLang="en-US" sz="8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전류 측정 센서</a:t>
                      </a:r>
                      <a:endParaRPr lang="ko-KR" altLang="en-US" sz="8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8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흘러가는 전류 크기를 측정할 수 있는 센서</a:t>
                      </a: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5115" marR="35115" marT="9708" marB="9708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7965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7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99418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/>
              <a:t>01. </a:t>
            </a:r>
            <a:r>
              <a:rPr lang="ko-KR" altLang="en-US" b="1" dirty="0" smtClean="0"/>
              <a:t>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err="1" smtClean="0">
                <a:latin typeface="+mn-ea"/>
              </a:rPr>
              <a:t>아두이노</a:t>
            </a:r>
            <a:r>
              <a:rPr lang="ko-KR" altLang="en-US" sz="1400" dirty="0" smtClean="0">
                <a:latin typeface="+mn-ea"/>
              </a:rPr>
              <a:t> 센서의 종류와 특징에 대해 알아봅니다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206319" y="1092358"/>
            <a:ext cx="8135937" cy="340519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342900" indent="-342900">
              <a:buFont typeface="Wingdings" panose="05000000000000000000" pitchFamily="2" charset="2"/>
              <a:buChar char="v"/>
              <a:defRPr kumimoji="1" sz="2100" b="1">
                <a:solidFill>
                  <a:srgbClr val="0000FF"/>
                </a:solidFill>
                <a:latin typeface="+mn-ea"/>
              </a:defRPr>
            </a:lvl1pPr>
            <a:lvl2pPr marL="742950" indent="-285750" eaLnBrk="0" hangingPunct="0">
              <a:defRPr kumimoji="1"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9pPr>
          </a:lstStyle>
          <a:p>
            <a:r>
              <a:rPr lang="ko-KR" altLang="en-US" sz="1400" dirty="0" err="1" smtClean="0"/>
              <a:t>아두이노</a:t>
            </a:r>
            <a:r>
              <a:rPr lang="ko-KR" altLang="en-US" sz="1400" dirty="0" smtClean="0"/>
              <a:t> 센서 </a:t>
            </a:r>
            <a:r>
              <a:rPr lang="en-US" altLang="ko-KR" sz="1400" dirty="0" smtClean="0"/>
              <a:t>– </a:t>
            </a:r>
            <a:r>
              <a:rPr lang="ko-KR" altLang="en-US" sz="1400" dirty="0" smtClean="0"/>
              <a:t>출력장치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동작할 수 있는 제품들</a:t>
            </a:r>
            <a:r>
              <a:rPr lang="en-US" altLang="ko-KR" sz="1400" dirty="0" smtClean="0"/>
              <a:t>)</a:t>
            </a:r>
            <a:endParaRPr lang="en-US" altLang="ko-KR" sz="1400" dirty="0" smtClean="0">
              <a:solidFill>
                <a:schemeClr val="accent6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79650" y="18256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236736"/>
              </p:ext>
            </p:extLst>
          </p:nvPr>
        </p:nvGraphicFramePr>
        <p:xfrm>
          <a:off x="206319" y="1556749"/>
          <a:ext cx="8483600" cy="4080571"/>
        </p:xfrm>
        <a:graphic>
          <a:graphicData uri="http://schemas.openxmlformats.org/drawingml/2006/table">
            <a:tbl>
              <a:tblPr/>
              <a:tblGrid>
                <a:gridCol w="1696720"/>
                <a:gridCol w="1696720"/>
                <a:gridCol w="1696720"/>
                <a:gridCol w="1696720"/>
                <a:gridCol w="1696720"/>
              </a:tblGrid>
              <a:tr h="114974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 DC</a:t>
                      </a:r>
                      <a:r>
                        <a:rPr lang="ko-KR" altLang="en-US" sz="900" b="1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모터</a:t>
                      </a: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회전속도를 조절할 수 있음 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선풍기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자동차바퀴</a:t>
                      </a:r>
                      <a:r>
                        <a:rPr lang="en-US" altLang="ko-KR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로봇이동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스텝모터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정확한 회전 각도를 조절할 수 있는 모터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시계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자동차 차단기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스피커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소리 발생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수중 펌프 모터 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물을 퍼올릴 수 있는 펌프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화분 물주기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물이동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5. LED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LED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등을 켜거나 끌 수 있음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실내등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700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발광 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적외선 빛을 발생시킴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레이져 발광 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레이저 빛을 발생시킴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8. RGB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컬러 </a:t>
                      </a: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LED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등을 이용하여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RGB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색을 섞어 원하는 모든색을 만들 수 있음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수동 부저 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소리 신호 알림장치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큰 부저 소리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경고음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 발생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10.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피에조 버저 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음을 연주할 수 있음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진동수를 설정해 주면 해당 진동수의 소리 발생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0382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11. LED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체인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- 25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개의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RGB LED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 연결되어 있어 순차적으로 또는 한꺼번에 다양한 색의 빛을 낼 수 있음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 </a:t>
                      </a: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LCD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- 16*2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한글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알파벳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숫자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특수문자등을 화면에 보여줄 수 있음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온도값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13. 5V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릴레이 모듈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아두이노에서 신호를 주어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220V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전자장비의 전원을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가능 </a:t>
                      </a:r>
                      <a:r>
                        <a:rPr lang="en-US" altLang="ko-KR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 </a:t>
                      </a:r>
                      <a:r>
                        <a:rPr lang="ko-KR" altLang="en-US" sz="90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모든 가전제품 전원제어</a:t>
                      </a: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14. </a:t>
                      </a:r>
                      <a:r>
                        <a:rPr lang="ko-KR" altLang="en-US" sz="900" b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가전제품</a:t>
                      </a:r>
                      <a:endParaRPr lang="ko-KR" altLang="en-US" sz="90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0421" marR="60421" marT="16705" marB="16705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736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연결 내용입니다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06319" y="1233488"/>
            <a:ext cx="677153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디지털 센서는 케이블이 </a:t>
            </a:r>
            <a:r>
              <a:rPr lang="ko-KR" altLang="en-US" sz="1400" dirty="0" err="1" smtClean="0"/>
              <a:t>녹색선으로</a:t>
            </a:r>
            <a:r>
              <a:rPr lang="ko-KR" altLang="en-US" sz="1400" dirty="0" smtClean="0"/>
              <a:t> 표시되어 있습니다</a:t>
            </a:r>
            <a:r>
              <a:rPr lang="en-US" altLang="ko-KR" sz="1400" dirty="0" smtClean="0"/>
              <a:t>.</a:t>
            </a:r>
          </a:p>
        </p:txBody>
      </p:sp>
      <p:cxnSp>
        <p:nvCxnSpPr>
          <p:cNvPr id="62" name="직선 연결선 61"/>
          <p:cNvCxnSpPr/>
          <p:nvPr/>
        </p:nvCxnSpPr>
        <p:spPr>
          <a:xfrm>
            <a:off x="372864" y="1909934"/>
            <a:ext cx="576064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72864" y="2269974"/>
            <a:ext cx="57606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372864" y="2630014"/>
            <a:ext cx="576064" cy="0"/>
          </a:xfrm>
          <a:prstGeom prst="line">
            <a:avLst/>
          </a:prstGeom>
          <a:ln w="762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52050" y="1725268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GND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52783" y="2099603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VCC </a:t>
            </a:r>
            <a:r>
              <a:rPr lang="ko-KR" altLang="en-US" sz="1400" smtClean="0"/>
              <a:t>또는 </a:t>
            </a:r>
            <a:r>
              <a:rPr lang="en-US" altLang="ko-KR" sz="1400" dirty="0" smtClean="0"/>
              <a:t>5V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77564" y="2489883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디지털</a:t>
            </a:r>
            <a:r>
              <a:rPr lang="en-US" altLang="ko-KR" sz="1400" dirty="0" smtClean="0"/>
              <a:t> </a:t>
            </a:r>
            <a:r>
              <a:rPr lang="ko-KR" altLang="en-US" sz="1400" smtClean="0"/>
              <a:t>데이터 선</a:t>
            </a:r>
            <a:endParaRPr lang="en-US" altLang="ko-KR" sz="1400" dirty="0" smtClean="0"/>
          </a:p>
        </p:txBody>
      </p:sp>
      <p:sp>
        <p:nvSpPr>
          <p:cNvPr id="85" name="TextBox 84"/>
          <p:cNvSpPr txBox="1"/>
          <p:nvPr/>
        </p:nvSpPr>
        <p:spPr>
          <a:xfrm>
            <a:off x="206318" y="3187816"/>
            <a:ext cx="82896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디지털 부품은 디지털 핀에 연결합니다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/>
              <a:t>디지털 </a:t>
            </a:r>
            <a:r>
              <a:rPr lang="ko-KR" altLang="en-US" sz="1400" dirty="0" smtClean="0"/>
              <a:t>핀에는 </a:t>
            </a:r>
            <a:r>
              <a:rPr lang="en-US" altLang="ko-KR" sz="1400" dirty="0" smtClean="0"/>
              <a:t>2</a:t>
            </a:r>
            <a:r>
              <a:rPr lang="ko-KR" altLang="en-US" sz="1400" dirty="0"/>
              <a:t>번 </a:t>
            </a:r>
            <a:r>
              <a:rPr lang="en-US" altLang="ko-KR" sz="1400" dirty="0"/>
              <a:t>~ 13</a:t>
            </a:r>
            <a:r>
              <a:rPr lang="ko-KR" altLang="en-US" sz="1400" dirty="0"/>
              <a:t>번 </a:t>
            </a:r>
            <a:r>
              <a:rPr lang="ko-KR" altLang="en-US" sz="1400" dirty="0" smtClean="0"/>
              <a:t>까지 번호가 </a:t>
            </a:r>
            <a:r>
              <a:rPr lang="ko-KR" altLang="en-US" sz="1400" dirty="0"/>
              <a:t>표시되어 있습니다</a:t>
            </a:r>
            <a:r>
              <a:rPr lang="en-US" altLang="ko-KR" sz="1400" dirty="0" smtClean="0"/>
              <a:t>. (</a:t>
            </a:r>
            <a:r>
              <a:rPr lang="en-US" altLang="ko-KR" sz="1400" dirty="0"/>
              <a:t>D2 ~ D13)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디지털 핀에 부품을 </a:t>
            </a:r>
            <a:r>
              <a:rPr lang="ko-KR" altLang="en-US" sz="1400" dirty="0" smtClean="0"/>
              <a:t>연결할 때에는 </a:t>
            </a:r>
            <a:r>
              <a:rPr lang="ko-KR" altLang="en-US" sz="1400" dirty="0"/>
              <a:t>핀 번호를 </a:t>
            </a:r>
            <a:r>
              <a:rPr lang="ko-KR" altLang="en-US" sz="1400" dirty="0" smtClean="0"/>
              <a:t>확인해야 합니다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디지털 </a:t>
            </a:r>
            <a:r>
              <a:rPr lang="ko-KR" altLang="en-US" sz="1400" dirty="0" smtClean="0"/>
              <a:t>부품을 연결할 때에는 선의 색상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검정</a:t>
            </a:r>
            <a:r>
              <a:rPr lang="en-US" altLang="ko-KR" sz="1400" dirty="0"/>
              <a:t>, </a:t>
            </a:r>
            <a:r>
              <a:rPr lang="ko-KR" altLang="en-US" sz="1400" dirty="0"/>
              <a:t>빨강</a:t>
            </a:r>
            <a:r>
              <a:rPr lang="en-US" altLang="ko-KR" sz="1400" dirty="0"/>
              <a:t>, </a:t>
            </a:r>
            <a:r>
              <a:rPr lang="ko-KR" altLang="en-US" sz="1400" dirty="0"/>
              <a:t>초록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순서 </a:t>
            </a:r>
            <a:r>
              <a:rPr lang="ko-KR" altLang="en-US" sz="1400" dirty="0"/>
              <a:t>및 핀 </a:t>
            </a:r>
            <a:r>
              <a:rPr lang="ko-KR" altLang="en-US" sz="1400" dirty="0" smtClean="0"/>
              <a:t>위치를 확인하여 연결합니다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1536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종류입니다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4" t="24226" r="37719" b="22997"/>
          <a:stretch>
            <a:fillRect/>
          </a:stretch>
        </p:blipFill>
        <p:spPr>
          <a:xfrm>
            <a:off x="2957803" y="2004413"/>
            <a:ext cx="2144666" cy="2144667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66" t="24280" r="16968" b="18554"/>
          <a:stretch>
            <a:fillRect/>
          </a:stretch>
        </p:blipFill>
        <p:spPr>
          <a:xfrm>
            <a:off x="5343214" y="4409980"/>
            <a:ext cx="2180129" cy="2180130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77377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z="1400" smtClean="0"/>
              <a:t>7</a:t>
            </a:fld>
            <a:endParaRPr lang="ko-KR" altLang="en-US" sz="1400"/>
          </a:p>
        </p:txBody>
      </p:sp>
      <p:sp>
        <p:nvSpPr>
          <p:cNvPr id="20" name="내용 개체 틀 5"/>
          <p:cNvSpPr txBox="1">
            <a:spLocks/>
          </p:cNvSpPr>
          <p:nvPr/>
        </p:nvSpPr>
        <p:spPr>
          <a:xfrm>
            <a:off x="345942" y="1293813"/>
            <a:ext cx="8387754" cy="46085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디지털 핀에 연결되는 부품들</a:t>
            </a:r>
            <a:endParaRPr lang="ko-KR" altLang="en-US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4589" y="2033716"/>
            <a:ext cx="2115364" cy="2115364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831" y="4409979"/>
            <a:ext cx="2115364" cy="2115365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43214" y="2008211"/>
            <a:ext cx="2140868" cy="2140869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63833" y="4414971"/>
            <a:ext cx="2115364" cy="2115364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sp>
        <p:nvSpPr>
          <p:cNvPr id="29" name="TextBox 28"/>
          <p:cNvSpPr txBox="1"/>
          <p:nvPr/>
        </p:nvSpPr>
        <p:spPr>
          <a:xfrm>
            <a:off x="1138239" y="3725532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디지털 버튼</a:t>
            </a:r>
            <a:endParaRPr lang="en-US" altLang="ko-KR" sz="1400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3612588" y="3760137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LED</a:t>
            </a:r>
            <a:r>
              <a:rPr lang="ko-KR" altLang="en-US" sz="1400" smtClean="0"/>
              <a:t>소자</a:t>
            </a:r>
            <a:endParaRPr lang="en-US" altLang="ko-KR" sz="14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5962241" y="37255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서보모터</a:t>
            </a:r>
            <a:endParaRPr lang="en-US" altLang="ko-KR" sz="14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1408584" y="619666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스피커</a:t>
            </a:r>
            <a:endParaRPr lang="en-US" altLang="ko-KR" sz="1400" dirty="0" smtClean="0"/>
          </a:p>
        </p:txBody>
      </p:sp>
      <p:sp>
        <p:nvSpPr>
          <p:cNvPr id="33" name="TextBox 32"/>
          <p:cNvSpPr txBox="1"/>
          <p:nvPr/>
        </p:nvSpPr>
        <p:spPr>
          <a:xfrm>
            <a:off x="3243963" y="6084004"/>
            <a:ext cx="1661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디지털 </a:t>
            </a:r>
            <a:r>
              <a:rPr lang="ko-KR" altLang="en-US" sz="1400" dirty="0" err="1" smtClean="0"/>
              <a:t>온습도센서</a:t>
            </a:r>
            <a:endParaRPr lang="en-US" altLang="ko-KR" sz="1400" dirty="0" smtClean="0"/>
          </a:p>
        </p:txBody>
      </p:sp>
      <p:sp>
        <p:nvSpPr>
          <p:cNvPr id="34" name="TextBox 33"/>
          <p:cNvSpPr txBox="1"/>
          <p:nvPr/>
        </p:nvSpPr>
        <p:spPr>
          <a:xfrm>
            <a:off x="5920020" y="6124654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/>
              <a:t>컬러</a:t>
            </a:r>
            <a:r>
              <a:rPr lang="en-US" altLang="ko-KR" sz="1400" dirty="0" smtClean="0"/>
              <a:t> LED</a:t>
            </a:r>
            <a:r>
              <a:rPr lang="ko-KR" altLang="en-US" sz="1400" smtClean="0"/>
              <a:t>바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0785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종류입니다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77377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z="1400" smtClean="0"/>
              <a:t>8</a:t>
            </a:fld>
            <a:endParaRPr lang="ko-KR" altLang="en-US" sz="1400"/>
          </a:p>
        </p:txBody>
      </p:sp>
      <p:sp>
        <p:nvSpPr>
          <p:cNvPr id="20" name="내용 개체 틀 5"/>
          <p:cNvSpPr txBox="1">
            <a:spLocks/>
          </p:cNvSpPr>
          <p:nvPr/>
        </p:nvSpPr>
        <p:spPr>
          <a:xfrm>
            <a:off x="345942" y="1293813"/>
            <a:ext cx="8387754" cy="460851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 smtClean="0"/>
              <a:t>디지털 핀에 연결되는 부품들</a:t>
            </a:r>
            <a:endParaRPr lang="ko-KR" altLang="en-US" sz="14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568" y="1886372"/>
            <a:ext cx="2232248" cy="2232248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66666" y="1886372"/>
            <a:ext cx="2232248" cy="2232248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3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3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4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9764" y="1886372"/>
            <a:ext cx="2232248" cy="2232248"/>
          </a:xfrm>
          <a:custGeom>
            <a:avLst/>
            <a:gdLst>
              <a:gd name="connsiteX0" fmla="*/ 247572 w 2819400"/>
              <a:gd name="connsiteY0" fmla="*/ 0 h 2819400"/>
              <a:gd name="connsiteX1" fmla="*/ 2571828 w 2819400"/>
              <a:gd name="connsiteY1" fmla="*/ 0 h 2819400"/>
              <a:gd name="connsiteX2" fmla="*/ 2819400 w 2819400"/>
              <a:gd name="connsiteY2" fmla="*/ 247572 h 2819400"/>
              <a:gd name="connsiteX3" fmla="*/ 2819400 w 2819400"/>
              <a:gd name="connsiteY3" fmla="*/ 2571829 h 2819400"/>
              <a:gd name="connsiteX4" fmla="*/ 2621722 w 2819400"/>
              <a:gd name="connsiteY4" fmla="*/ 2814371 h 2819400"/>
              <a:gd name="connsiteX5" fmla="*/ 2571838 w 2819400"/>
              <a:gd name="connsiteY5" fmla="*/ 2819400 h 2819400"/>
              <a:gd name="connsiteX6" fmla="*/ 247562 w 2819400"/>
              <a:gd name="connsiteY6" fmla="*/ 2819400 h 2819400"/>
              <a:gd name="connsiteX7" fmla="*/ 197678 w 2819400"/>
              <a:gd name="connsiteY7" fmla="*/ 2814371 h 2819400"/>
              <a:gd name="connsiteX8" fmla="*/ 0 w 2819400"/>
              <a:gd name="connsiteY8" fmla="*/ 2571829 h 2819400"/>
              <a:gd name="connsiteX9" fmla="*/ 0 w 2819400"/>
              <a:gd name="connsiteY9" fmla="*/ 247572 h 2819400"/>
              <a:gd name="connsiteX10" fmla="*/ 247572 w 2819400"/>
              <a:gd name="connsiteY10" fmla="*/ 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9400" h="2819400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691468"/>
                  <a:pt x="2734537" y="2791286"/>
                  <a:pt x="2621722" y="2814371"/>
                </a:cubicBezTo>
                <a:lnTo>
                  <a:pt x="2571838" y="2819400"/>
                </a:lnTo>
                <a:lnTo>
                  <a:pt x="247562" y="2819400"/>
                </a:lnTo>
                <a:lnTo>
                  <a:pt x="197678" y="2814371"/>
                </a:lnTo>
                <a:cubicBezTo>
                  <a:pt x="84863" y="2791286"/>
                  <a:pt x="0" y="2691468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/>
          <a:srcRect l="17124" t="11394" r="23136" b="8383"/>
          <a:stretch>
            <a:fillRect/>
          </a:stretch>
        </p:blipFill>
        <p:spPr>
          <a:xfrm>
            <a:off x="683568" y="4293095"/>
            <a:ext cx="2232248" cy="2232249"/>
          </a:xfrm>
          <a:custGeom>
            <a:avLst/>
            <a:gdLst>
              <a:gd name="connsiteX0" fmla="*/ 247572 w 2819400"/>
              <a:gd name="connsiteY0" fmla="*/ 0 h 2819401"/>
              <a:gd name="connsiteX1" fmla="*/ 2571828 w 2819400"/>
              <a:gd name="connsiteY1" fmla="*/ 0 h 2819401"/>
              <a:gd name="connsiteX2" fmla="*/ 2819400 w 2819400"/>
              <a:gd name="connsiteY2" fmla="*/ 247572 h 2819401"/>
              <a:gd name="connsiteX3" fmla="*/ 2819400 w 2819400"/>
              <a:gd name="connsiteY3" fmla="*/ 2571829 h 2819401"/>
              <a:gd name="connsiteX4" fmla="*/ 2571828 w 2819400"/>
              <a:gd name="connsiteY4" fmla="*/ 2819401 h 2819401"/>
              <a:gd name="connsiteX5" fmla="*/ 247572 w 2819400"/>
              <a:gd name="connsiteY5" fmla="*/ 2819401 h 2819401"/>
              <a:gd name="connsiteX6" fmla="*/ 0 w 2819400"/>
              <a:gd name="connsiteY6" fmla="*/ 2571829 h 2819401"/>
              <a:gd name="connsiteX7" fmla="*/ 0 w 2819400"/>
              <a:gd name="connsiteY7" fmla="*/ 247572 h 2819401"/>
              <a:gd name="connsiteX8" fmla="*/ 247572 w 2819400"/>
              <a:gd name="connsiteY8" fmla="*/ 0 h 28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19400" h="2819401">
                <a:moveTo>
                  <a:pt x="247572" y="0"/>
                </a:moveTo>
                <a:lnTo>
                  <a:pt x="2571828" y="0"/>
                </a:lnTo>
                <a:cubicBezTo>
                  <a:pt x="2708558" y="0"/>
                  <a:pt x="2819400" y="110842"/>
                  <a:pt x="2819400" y="247572"/>
                </a:cubicBezTo>
                <a:lnTo>
                  <a:pt x="2819400" y="2571829"/>
                </a:lnTo>
                <a:cubicBezTo>
                  <a:pt x="2819400" y="2708559"/>
                  <a:pt x="2708558" y="2819401"/>
                  <a:pt x="2571828" y="2819401"/>
                </a:cubicBezTo>
                <a:lnTo>
                  <a:pt x="247572" y="2819401"/>
                </a:lnTo>
                <a:cubicBezTo>
                  <a:pt x="110842" y="2819401"/>
                  <a:pt x="0" y="2708559"/>
                  <a:pt x="0" y="2571829"/>
                </a:cubicBezTo>
                <a:lnTo>
                  <a:pt x="0" y="247572"/>
                </a:lnTo>
                <a:cubicBezTo>
                  <a:pt x="0" y="110842"/>
                  <a:pt x="110842" y="0"/>
                  <a:pt x="247572" y="0"/>
                </a:cubicBezTo>
                <a:close/>
              </a:path>
            </a:pathLst>
          </a:custGeom>
        </p:spPr>
      </p:pic>
      <p:sp>
        <p:nvSpPr>
          <p:cNvPr id="39" name="TextBox 38"/>
          <p:cNvSpPr txBox="1"/>
          <p:nvPr/>
        </p:nvSpPr>
        <p:spPr>
          <a:xfrm>
            <a:off x="1436636" y="3707739"/>
            <a:ext cx="8178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LED</a:t>
            </a:r>
            <a:r>
              <a:rPr lang="ko-KR" altLang="en-US" sz="1400" dirty="0" smtClean="0"/>
              <a:t>소자</a:t>
            </a:r>
            <a:endParaRPr lang="en-US" altLang="ko-KR" sz="14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706556" y="3707739"/>
            <a:ext cx="11224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스피드 센서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6114910" y="1988840"/>
            <a:ext cx="13019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컬러 매트릭스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4587" y="4366002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</a:rPr>
              <a:t>DC </a:t>
            </a:r>
            <a:r>
              <a:rPr lang="ko-KR" altLang="en-US" sz="1400" smtClean="0">
                <a:solidFill>
                  <a:schemeClr val="bg1"/>
                </a:solidFill>
              </a:rPr>
              <a:t>모터 팬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6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3874770" y="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549" y="140414"/>
            <a:ext cx="173957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/>
              <a:t>02. </a:t>
            </a:r>
            <a:r>
              <a:rPr lang="ko-KR" altLang="en-US" b="1" dirty="0" smtClean="0"/>
              <a:t>디지털 센서</a:t>
            </a:r>
            <a:endParaRPr lang="ko-KR" altLang="en-US" b="1" dirty="0"/>
          </a:p>
        </p:txBody>
      </p:sp>
      <p:sp>
        <p:nvSpPr>
          <p:cNvPr id="19" name="Line 6"/>
          <p:cNvSpPr>
            <a:spLocks noChangeShapeType="1"/>
          </p:cNvSpPr>
          <p:nvPr/>
        </p:nvSpPr>
        <p:spPr>
          <a:xfrm>
            <a:off x="-1587" y="650875"/>
            <a:ext cx="9099013" cy="0"/>
          </a:xfrm>
          <a:prstGeom prst="line">
            <a:avLst/>
          </a:prstGeom>
          <a:noFill/>
          <a:ln w="19050">
            <a:solidFill>
              <a:srgbClr val="103991"/>
            </a:solidFill>
            <a:round/>
          </a:ln>
        </p:spPr>
        <p:txBody>
          <a:bodyPr wrap="none" anchor="ctr"/>
          <a:lstStyle/>
          <a:p>
            <a:endParaRPr lang="ko-KR" altLang="en-US"/>
          </a:p>
        </p:txBody>
      </p:sp>
      <p:grpSp>
        <p:nvGrpSpPr>
          <p:cNvPr id="21" name="Group 7"/>
          <p:cNvGrpSpPr/>
          <p:nvPr/>
        </p:nvGrpSpPr>
        <p:grpSpPr>
          <a:xfrm>
            <a:off x="8815388" y="7938"/>
            <a:ext cx="328612" cy="1109662"/>
            <a:chOff x="6033" y="5"/>
            <a:chExt cx="207" cy="699"/>
          </a:xfrm>
        </p:grpSpPr>
        <p:sp>
          <p:nvSpPr>
            <p:cNvPr id="22" name="Freeform 8"/>
            <p:cNvSpPr/>
            <p:nvPr userDrawn="1"/>
          </p:nvSpPr>
          <p:spPr>
            <a:xfrm>
              <a:off x="6033" y="5"/>
              <a:ext cx="207" cy="699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" name="Freeform 9"/>
            <p:cNvSpPr/>
            <p:nvPr userDrawn="1"/>
          </p:nvSpPr>
          <p:spPr>
            <a:xfrm>
              <a:off x="6048" y="43"/>
              <a:ext cx="192" cy="651"/>
            </a:xfrm>
            <a:custGeom>
              <a:avLst/>
              <a:gdLst>
                <a:gd name="T0" fmla="*/ 0 w 661"/>
                <a:gd name="T1" fmla="*/ 0 h 2245"/>
                <a:gd name="T2" fmla="*/ 0 w 661"/>
                <a:gd name="T3" fmla="*/ 0 h 2245"/>
                <a:gd name="T4" fmla="*/ 0 w 661"/>
                <a:gd name="T5" fmla="*/ 0 h 224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61" h="2245">
                  <a:moveTo>
                    <a:pt x="661" y="0"/>
                  </a:moveTo>
                  <a:lnTo>
                    <a:pt x="0" y="2032"/>
                  </a:lnTo>
                  <a:lnTo>
                    <a:pt x="661" y="2245"/>
                  </a:lnTo>
                </a:path>
              </a:pathLst>
            </a:custGeom>
            <a:solidFill>
              <a:srgbClr val="0083CD"/>
            </a:solidFill>
            <a:ln>
              <a:noFill/>
            </a:ln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24" name="Rectangle 2"/>
          <p:cNvSpPr txBox="1">
            <a:spLocks noChangeArrowheads="1"/>
          </p:cNvSpPr>
          <p:nvPr/>
        </p:nvSpPr>
        <p:spPr bwMode="gray">
          <a:xfrm>
            <a:off x="206319" y="753166"/>
            <a:ext cx="8483600" cy="215444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lIns="0" tIns="0" rIns="0" bIns="0">
            <a:spAutoFit/>
          </a:bodyPr>
          <a:lstStyle/>
          <a:p>
            <a:r>
              <a:rPr lang="ko-KR" altLang="en-US" sz="1400" dirty="0" smtClean="0">
                <a:latin typeface="+mn-ea"/>
              </a:rPr>
              <a:t>디지털 센서 버튼 예제입니다</a:t>
            </a:r>
            <a:r>
              <a:rPr lang="en-US" altLang="ko-KR" sz="1400" dirty="0" smtClean="0">
                <a:latin typeface="+mn-ea"/>
              </a:rPr>
              <a:t>. </a:t>
            </a:r>
            <a:endParaRPr lang="ko-KR" altLang="en-US" sz="1400" dirty="0">
              <a:solidFill>
                <a:srgbClr val="000000"/>
              </a:solidFill>
              <a:latin typeface="+mn-ea"/>
              <a:cs typeface="+mj-cs"/>
            </a:endParaRPr>
          </a:p>
        </p:txBody>
      </p:sp>
      <p:sp>
        <p:nvSpPr>
          <p:cNvPr id="18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477377" y="6381328"/>
            <a:ext cx="512638" cy="365125"/>
          </a:xfrm>
        </p:spPr>
        <p:txBody>
          <a:bodyPr/>
          <a:lstStyle/>
          <a:p>
            <a:fld id="{9644BB50-B7B3-497B-AAED-7CC56EBF7E02}" type="slidenum">
              <a:rPr lang="ko-KR" altLang="en-US" sz="1400" smtClean="0"/>
              <a:t>9</a:t>
            </a:fld>
            <a:endParaRPr lang="ko-KR" altLang="en-US" sz="1400"/>
          </a:p>
        </p:txBody>
      </p:sp>
      <p:sp>
        <p:nvSpPr>
          <p:cNvPr id="25" name="Rectangle 12"/>
          <p:cNvSpPr/>
          <p:nvPr/>
        </p:nvSpPr>
        <p:spPr>
          <a:xfrm>
            <a:off x="5094784" y="2255771"/>
            <a:ext cx="3744416" cy="410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2;</a:t>
            </a:r>
          </a:p>
          <a:p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LED = 11;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setup()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INPUT);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pinMode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(LED, OUTPUT);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loop()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buttoninput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digitalRead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buttonpin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if (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buttoninput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HIGH)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(LED, HIGH);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else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{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digitalWrite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(LED, LOW);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}</a:t>
            </a:r>
          </a:p>
          <a:p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0248" y="4624956"/>
            <a:ext cx="3433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준비물</a:t>
            </a:r>
            <a:r>
              <a:rPr lang="en-US" altLang="ko-KR" sz="1200" dirty="0"/>
              <a:t>: </a:t>
            </a:r>
            <a:r>
              <a:rPr lang="en-US" sz="1200" dirty="0"/>
              <a:t>Uno R3, USB cable, push button, 10K </a:t>
            </a:r>
            <a:r>
              <a:rPr lang="ko-KR" altLang="en-US" sz="1200" dirty="0"/>
              <a:t>저항</a:t>
            </a:r>
            <a:r>
              <a:rPr lang="en-US" sz="1200" dirty="0"/>
              <a:t>, </a:t>
            </a:r>
            <a:endParaRPr lang="en-US" sz="1200" dirty="0" smtClean="0"/>
          </a:p>
          <a:p>
            <a:r>
              <a:rPr lang="en-US" sz="1200" dirty="0" smtClean="0"/>
              <a:t>red </a:t>
            </a:r>
            <a:r>
              <a:rPr lang="en-US" sz="1200" dirty="0"/>
              <a:t>LED, 220Ohm </a:t>
            </a:r>
            <a:r>
              <a:rPr lang="ko-KR" altLang="en-US" sz="1200" dirty="0"/>
              <a:t>저항</a:t>
            </a:r>
            <a:r>
              <a:rPr lang="en-US" sz="1200" dirty="0"/>
              <a:t>, </a:t>
            </a:r>
            <a:r>
              <a:rPr lang="ko-KR" altLang="en-US" sz="1200" dirty="0"/>
              <a:t>점퍼선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270248" y="1106595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푸쉬버튼이 열려 있을 </a:t>
            </a:r>
            <a:r>
              <a:rPr lang="ko-KR" altLang="en-US" sz="1200" dirty="0" smtClean="0"/>
              <a:t>때 </a:t>
            </a:r>
            <a:r>
              <a:rPr lang="en-US" sz="1200" dirty="0" smtClean="0"/>
              <a:t>(</a:t>
            </a:r>
            <a:r>
              <a:rPr lang="ko-KR" altLang="en-US" sz="1200" dirty="0"/>
              <a:t>안눌려진 상태</a:t>
            </a:r>
            <a:r>
              <a:rPr lang="en-US" sz="1200" dirty="0"/>
              <a:t>) </a:t>
            </a:r>
            <a:r>
              <a:rPr lang="ko-KR" altLang="en-US" sz="1200" dirty="0"/>
              <a:t>버튼의 두 다리 사이는 연결되지 않은 </a:t>
            </a:r>
            <a:r>
              <a:rPr lang="ko-KR" altLang="en-US" sz="1200" dirty="0" smtClean="0"/>
              <a:t>상태이며 풀다운 </a:t>
            </a:r>
            <a:r>
              <a:rPr lang="ko-KR" altLang="en-US" sz="1200" dirty="0"/>
              <a:t>저항을 쓰지 않으면</a:t>
            </a:r>
            <a:r>
              <a:rPr lang="en-US" sz="1200" dirty="0"/>
              <a:t>, </a:t>
            </a:r>
            <a:r>
              <a:rPr lang="ko-KR" altLang="en-US" sz="1200" dirty="0"/>
              <a:t>핀의 논리적인 값은 매우 </a:t>
            </a:r>
            <a:r>
              <a:rPr lang="ko-KR" altLang="en-US" sz="1200" dirty="0" smtClean="0"/>
              <a:t>애매모호해</a:t>
            </a:r>
            <a:r>
              <a:rPr lang="en-US" altLang="ko-KR" sz="1200" dirty="0" smtClean="0"/>
              <a:t>(float </a:t>
            </a:r>
            <a:r>
              <a:rPr lang="ko-KR" altLang="en-US" sz="1200" dirty="0" smtClean="0"/>
              <a:t>상</a:t>
            </a:r>
            <a:r>
              <a:rPr lang="ko-KR" altLang="en-US" sz="1200" dirty="0"/>
              <a:t>태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질 수 있습니다</a:t>
            </a:r>
            <a:r>
              <a:rPr lang="en-US" altLang="ko-KR" sz="1200" dirty="0" smtClean="0"/>
              <a:t>.</a:t>
            </a:r>
          </a:p>
          <a:p>
            <a:endParaRPr lang="en-US" sz="1200" dirty="0" smtClean="0"/>
          </a:p>
          <a:p>
            <a:r>
              <a:rPr lang="ko-KR" altLang="en-US" sz="1200" dirty="0" smtClean="0"/>
              <a:t>아두이노의 </a:t>
            </a:r>
            <a:r>
              <a:rPr lang="ko-KR" altLang="en-US" sz="1200" dirty="0"/>
              <a:t>핀이 </a:t>
            </a:r>
            <a:r>
              <a:rPr lang="en-US" sz="1200" dirty="0"/>
              <a:t>LOW </a:t>
            </a:r>
            <a:r>
              <a:rPr lang="ko-KR" altLang="en-US" sz="1200" dirty="0"/>
              <a:t>신호라는 확신을 주기 위해 </a:t>
            </a:r>
            <a:r>
              <a:rPr lang="en-US" sz="1200" dirty="0"/>
              <a:t>10K </a:t>
            </a:r>
            <a:r>
              <a:rPr lang="ko-KR" altLang="en-US" sz="1200" dirty="0"/>
              <a:t>저항을 풀다운 저항으로 </a:t>
            </a:r>
            <a:r>
              <a:rPr lang="ko-KR" altLang="en-US" sz="1200" dirty="0" smtClean="0"/>
              <a:t>사용하며 </a:t>
            </a:r>
            <a:r>
              <a:rPr lang="ko-KR" altLang="en-US" sz="1200" dirty="0" err="1" smtClean="0"/>
              <a:t>풀업</a:t>
            </a:r>
            <a:r>
              <a:rPr lang="ko-KR" altLang="en-US" sz="1200" dirty="0" smtClean="0"/>
              <a:t> 저항이 </a:t>
            </a:r>
            <a:r>
              <a:rPr lang="en-US" sz="1200" dirty="0"/>
              <a:t>HIGH </a:t>
            </a:r>
            <a:r>
              <a:rPr lang="ko-KR" altLang="en-US" sz="1200" dirty="0"/>
              <a:t>상태를 </a:t>
            </a:r>
            <a:r>
              <a:rPr lang="ko-KR" altLang="en-US" sz="1200" dirty="0" smtClean="0"/>
              <a:t>유지해 </a:t>
            </a:r>
            <a:r>
              <a:rPr lang="ko-KR" altLang="en-US" sz="1200" dirty="0"/>
              <a:t>줄 것이고 버튼이 눌리게 되면 </a:t>
            </a:r>
            <a:r>
              <a:rPr lang="en-US" sz="1200" dirty="0"/>
              <a:t>LOW</a:t>
            </a:r>
            <a:r>
              <a:rPr lang="ko-KR" altLang="en-US" sz="1200" dirty="0"/>
              <a:t>가 </a:t>
            </a:r>
            <a:r>
              <a:rPr lang="ko-KR" altLang="en-US" sz="1200" dirty="0" smtClean="0"/>
              <a:t>됩니다</a:t>
            </a:r>
            <a:r>
              <a:rPr lang="en-US" altLang="ko-KR" sz="1200" dirty="0" smtClean="0"/>
              <a:t>.</a:t>
            </a:r>
            <a:endParaRPr lang="en-US" sz="1200" dirty="0"/>
          </a:p>
        </p:txBody>
      </p:sp>
      <p:pic>
        <p:nvPicPr>
          <p:cNvPr id="28" name="그림 3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48" y="2255771"/>
            <a:ext cx="4679950" cy="2369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그림 3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4" y="5208099"/>
            <a:ext cx="2624920" cy="13063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736205" y="6052778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다리가 긴 쪽이 </a:t>
            </a:r>
            <a:r>
              <a:rPr lang="en-US" altLang="ko-KR" sz="1200" dirty="0" smtClean="0"/>
              <a:t>anode (+)</a:t>
            </a:r>
          </a:p>
          <a:p>
            <a:r>
              <a:rPr lang="ko-KR" altLang="en-US" sz="1200" dirty="0" smtClean="0"/>
              <a:t>짧은 쪽이 </a:t>
            </a:r>
            <a:r>
              <a:rPr lang="en-US" altLang="ko-KR" sz="1200" dirty="0" smtClean="0"/>
              <a:t>cathode (-)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49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2795</TotalTime>
  <Words>2834</Words>
  <Application>Microsoft Office PowerPoint</Application>
  <PresentationFormat>화면 슬라이드 쇼(4:3)</PresentationFormat>
  <Paragraphs>530</Paragraphs>
  <Slides>23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0" baseType="lpstr">
      <vt:lpstr>맑은 고딕</vt:lpstr>
      <vt:lpstr>-윤고딕330</vt:lpstr>
      <vt:lpstr>Arial</vt:lpstr>
      <vt:lpstr>Calibri</vt:lpstr>
      <vt:lpstr>Calibri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♡유지♡</dc:creator>
  <cp:lastModifiedBy>노 태상</cp:lastModifiedBy>
  <cp:revision>345</cp:revision>
  <cp:lastPrinted>2016-11-01T05:57:52Z</cp:lastPrinted>
  <dcterms:created xsi:type="dcterms:W3CDTF">2016-05-19T08:11:56Z</dcterms:created>
  <dcterms:modified xsi:type="dcterms:W3CDTF">2018-08-02T18:06:15Z</dcterms:modified>
</cp:coreProperties>
</file>